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6"/>
  </p:notesMasterIdLst>
  <p:sldIdLst>
    <p:sldId id="263" r:id="rId2"/>
    <p:sldId id="340" r:id="rId3"/>
    <p:sldId id="335" r:id="rId4"/>
    <p:sldId id="265" r:id="rId5"/>
    <p:sldId id="306" r:id="rId6"/>
    <p:sldId id="303" r:id="rId7"/>
    <p:sldId id="273" r:id="rId8"/>
    <p:sldId id="275" r:id="rId9"/>
    <p:sldId id="272" r:id="rId10"/>
    <p:sldId id="276" r:id="rId11"/>
    <p:sldId id="284" r:id="rId12"/>
    <p:sldId id="286" r:id="rId13"/>
    <p:sldId id="311" r:id="rId14"/>
    <p:sldId id="336" r:id="rId15"/>
    <p:sldId id="322" r:id="rId16"/>
    <p:sldId id="337" r:id="rId17"/>
    <p:sldId id="338" r:id="rId18"/>
    <p:sldId id="323" r:id="rId19"/>
    <p:sldId id="280" r:id="rId20"/>
    <p:sldId id="281" r:id="rId21"/>
    <p:sldId id="282" r:id="rId22"/>
    <p:sldId id="283" r:id="rId23"/>
    <p:sldId id="339" r:id="rId24"/>
    <p:sldId id="325" r:id="rId25"/>
    <p:sldId id="326" r:id="rId26"/>
    <p:sldId id="327" r:id="rId27"/>
    <p:sldId id="308" r:id="rId28"/>
    <p:sldId id="328" r:id="rId29"/>
    <p:sldId id="329" r:id="rId30"/>
    <p:sldId id="330" r:id="rId31"/>
    <p:sldId id="315" r:id="rId32"/>
    <p:sldId id="317" r:id="rId33"/>
    <p:sldId id="316" r:id="rId34"/>
    <p:sldId id="30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71" autoAdjust="0"/>
    <p:restoredTop sz="94660"/>
  </p:normalViewPr>
  <p:slideViewPr>
    <p:cSldViewPr snapToGrid="0">
      <p:cViewPr varScale="1">
        <p:scale>
          <a:sx n="83" d="100"/>
          <a:sy n="83" d="100"/>
        </p:scale>
        <p:origin x="2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E76FC-D23B-4C06-A581-1845F88A77C5}"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B658-9929-499A-A297-0EFB2C19F3DF}" type="slidenum">
              <a:rPr lang="en-US" smtClean="0"/>
              <a:t>‹#›</a:t>
            </a:fld>
            <a:endParaRPr lang="en-US"/>
          </a:p>
        </p:txBody>
      </p:sp>
    </p:spTree>
    <p:extLst>
      <p:ext uri="{BB962C8B-B14F-4D97-AF65-F5344CB8AC3E}">
        <p14:creationId xmlns:p14="http://schemas.microsoft.com/office/powerpoint/2010/main" val="269135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9CB658-9929-499A-A297-0EFB2C19F3DF}" type="slidenum">
              <a:rPr lang="en-US" smtClean="0"/>
              <a:t>1</a:t>
            </a:fld>
            <a:endParaRPr lang="en-US"/>
          </a:p>
        </p:txBody>
      </p:sp>
    </p:spTree>
    <p:extLst>
      <p:ext uri="{BB962C8B-B14F-4D97-AF65-F5344CB8AC3E}">
        <p14:creationId xmlns:p14="http://schemas.microsoft.com/office/powerpoint/2010/main" val="71710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1/19/2018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4530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Each neuron within the network is usually a simple processing unit which takes one or more inputs and produces an output. At each neuron, every input has an associated </a:t>
            </a:r>
            <a:r>
              <a:rPr lang="en-GB" altLang="en-US" dirty="0">
                <a:solidFill>
                  <a:schemeClr val="hlink"/>
                </a:solidFill>
              </a:rPr>
              <a:t>weight</a:t>
            </a:r>
            <a:r>
              <a:rPr lang="en-GB" altLang="en-US" dirty="0"/>
              <a:t> which modifies the strength of each input</a:t>
            </a:r>
            <a:r>
              <a:rPr lang="en-US" altLang="en-US" dirty="0"/>
              <a:t>. </a:t>
            </a:r>
            <a:r>
              <a:rPr lang="en-GB" altLang="en-US" dirty="0"/>
              <a:t>The neuron simply adds together all the inputs and calculates an output to be passed on. </a:t>
            </a:r>
          </a:p>
          <a:p>
            <a:endParaRPr lang="en-GB" altLang="en-US" dirty="0"/>
          </a:p>
          <a:p>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10</a:t>
            </a:fld>
            <a:endParaRPr lang="en-US"/>
          </a:p>
        </p:txBody>
      </p:sp>
    </p:spTree>
    <p:extLst>
      <p:ext uri="{BB962C8B-B14F-4D97-AF65-F5344CB8AC3E}">
        <p14:creationId xmlns:p14="http://schemas.microsoft.com/office/powerpoint/2010/main" val="330733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740A5B-6A9A-4D43-9FE2-46AC68AACE98}" type="datetime1">
              <a:rPr lang="en-US" smtClean="0"/>
              <a:t>1/19/2018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78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99B9-C728-40D8-8213-9308C3F2B5DE}" type="datetime1">
              <a:rPr lang="en-US" smtClean="0"/>
              <a:t>1/19/2018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621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C3855-A30B-4186-98A4-445B86EFFF52}" type="datetime1">
              <a:rPr lang="en-US" smtClean="0"/>
              <a:t>1/19/2018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54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57429837"/>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1/19/2018</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0823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21EC5-0BDA-4F3D-8716-1AE05945A82C}" type="datetime1">
              <a:rPr lang="en-US" smtClean="0"/>
              <a:t>1/19/2018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93859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E12EF4-5ADE-41E3-8C05-26333404004F}" type="datetime1">
              <a:rPr lang="en-US" smtClean="0"/>
              <a:t>1/19/2018</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68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546EFA-2660-4546-8B8A-5C31C8C2C545}" type="datetime1">
              <a:rPr lang="en-US" smtClean="0"/>
              <a:t>1/19/2018</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55847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36C612-4DB0-4F38-9734-E4356154D00D}" type="datetime1">
              <a:rPr lang="en-US" smtClean="0"/>
              <a:t>1/19/2018</a:t>
            </a:fld>
            <a:endParaRPr lang="en-US"/>
          </a:p>
        </p:txBody>
      </p:sp>
      <p:sp>
        <p:nvSpPr>
          <p:cNvPr id="8" name="Footer Placeholder 7"/>
          <p:cNvSpPr>
            <a:spLocks noGrp="1"/>
          </p:cNvSpPr>
          <p:nvPr>
            <p:ph type="ftr" sz="quarter" idx="11"/>
          </p:nvPr>
        </p:nvSpPr>
        <p:spPr/>
        <p:txBody>
          <a:bodyPr/>
          <a:lstStyle/>
          <a:p>
            <a:r>
              <a:rPr lang="en-US"/>
              <a:t>Techtrunk Ventures Pvt Ltd | Www.Techtrunk.In</a:t>
            </a:r>
          </a:p>
        </p:txBody>
      </p:sp>
      <p:sp>
        <p:nvSpPr>
          <p:cNvPr id="9" name="Slide Number Placeholder 8"/>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0032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671D-403E-4E3E-9D90-7C4C5923D4CC}" type="datetime1">
              <a:rPr lang="en-US" smtClean="0"/>
              <a:t>1/19/2018</a:t>
            </a:fld>
            <a:endParaRPr lang="en-US"/>
          </a:p>
        </p:txBody>
      </p:sp>
      <p:sp>
        <p:nvSpPr>
          <p:cNvPr id="4" name="Footer Placeholder 3"/>
          <p:cNvSpPr>
            <a:spLocks noGrp="1"/>
          </p:cNvSpPr>
          <p:nvPr>
            <p:ph type="ftr" sz="quarter" idx="11"/>
          </p:nvPr>
        </p:nvSpPr>
        <p:spPr/>
        <p:txBody>
          <a:bodyPr/>
          <a:lstStyle/>
          <a:p>
            <a:r>
              <a:rPr lang="en-US"/>
              <a:t>Techtrunk Ventures Pvt Ltd | Www.Techtrunk.In</a:t>
            </a:r>
          </a:p>
        </p:txBody>
      </p:sp>
      <p:sp>
        <p:nvSpPr>
          <p:cNvPr id="5" name="Slide Number Placeholder 4"/>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28185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30A68-7841-46B7-8A1C-2A3782B596D0}" type="datetime1">
              <a:rPr lang="en-US" smtClean="0"/>
              <a:t>1/19/2018</a:t>
            </a:fld>
            <a:endParaRPr lang="en-US"/>
          </a:p>
        </p:txBody>
      </p:sp>
      <p:sp>
        <p:nvSpPr>
          <p:cNvPr id="3" name="Footer Placeholder 2"/>
          <p:cNvSpPr>
            <a:spLocks noGrp="1"/>
          </p:cNvSpPr>
          <p:nvPr>
            <p:ph type="ftr" sz="quarter" idx="11"/>
          </p:nvPr>
        </p:nvSpPr>
        <p:spPr/>
        <p:txBody>
          <a:bodyPr/>
          <a:lstStyle/>
          <a:p>
            <a:r>
              <a:rPr lang="en-US"/>
              <a:t>Techtrunk Ventures Pvt Ltd | Www.Techtrunk.In</a:t>
            </a:r>
          </a:p>
        </p:txBody>
      </p:sp>
      <p:sp>
        <p:nvSpPr>
          <p:cNvPr id="4" name="Slide Number Placeholder 3"/>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2537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96209C7-45EC-4A0B-862E-8067DBE87890}" type="datetime1">
              <a:rPr lang="en-US" smtClean="0"/>
              <a:t>1/19/2018</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418106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44DB6-577A-4A1B-9B0F-996002FF2D81}" type="datetime1">
              <a:rPr lang="en-US" smtClean="0"/>
              <a:t>1/19/2018</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18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C2FD78-2AFD-434B-B42C-0AA7B50C9ED5}" type="datetime1">
              <a:rPr lang="en-US" smtClean="0"/>
              <a:t>1/19/2018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Techtrunk Ventures Pvt Ltd | Www.Techtrunk.In</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889A98-20B6-4DCC-93E9-3ED0BDDDC2B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9356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672" r:id="rId12"/>
    <p:sldLayoutId id="2147483709" r:id="rId13"/>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13.xml"/><Relationship Id="rId5" Type="http://schemas.openxmlformats.org/officeDocument/2006/relationships/image" Target="../media/image16.wmf"/><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slideLayout" Target="../slideLayouts/slideLayout13.xml"/><Relationship Id="rId6" Type="http://schemas.openxmlformats.org/officeDocument/2006/relationships/image" Target="../media/image18.wmf"/><Relationship Id="rId5" Type="http://schemas.openxmlformats.org/officeDocument/2006/relationships/image" Target="../media/image16.wmf"/><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83DC2-3EE4-476F-8F5C-E9B89BC1D89C}"/>
              </a:ext>
            </a:extLst>
          </p:cNvPr>
          <p:cNvSpPr>
            <a:spLocks noGrp="1"/>
          </p:cNvSpPr>
          <p:nvPr>
            <p:ph type="ctrTitle"/>
          </p:nvPr>
        </p:nvSpPr>
        <p:spPr/>
        <p:txBody>
          <a:bodyPr/>
          <a:lstStyle/>
          <a:p>
            <a:r>
              <a:rPr lang="en-US" sz="4000" b="1" cap="none" spc="-73" dirty="0">
                <a:solidFill>
                  <a:schemeClr val="tx1">
                    <a:lumMod val="85000"/>
                    <a:lumOff val="15000"/>
                  </a:schemeClr>
                </a:solidFill>
                <a:latin typeface="Calibri"/>
                <a:ea typeface="+mn-ea"/>
                <a:cs typeface="Calibri"/>
              </a:rPr>
              <a:t>Artificial Neural Networks</a:t>
            </a:r>
          </a:p>
        </p:txBody>
      </p:sp>
      <p:sp>
        <p:nvSpPr>
          <p:cNvPr id="5" name="Subtitle 4">
            <a:extLst>
              <a:ext uri="{FF2B5EF4-FFF2-40B4-BE49-F238E27FC236}">
                <a16:creationId xmlns:a16="http://schemas.microsoft.com/office/drawing/2014/main" id="{431E1056-090C-4146-86F5-693D918F9FCF}"/>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27519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4">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2" name="Picture 2" descr="A sigmoidal unit with three inputs \(\vec{x} = (x_1, x_2, x_3)\), weight vector \(\vec{w}\), and bias \(b\).">
            <a:extLst>
              <a:ext uri="{FF2B5EF4-FFF2-40B4-BE49-F238E27FC236}">
                <a16:creationId xmlns:a16="http://schemas.microsoft.com/office/drawing/2014/main" id="{679CF76E-5815-403E-B59E-442ED23677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74246" y="1740724"/>
            <a:ext cx="7615655" cy="36929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84F31-9246-4F49-9770-C5D6B7576719}"/>
              </a:ext>
            </a:extLst>
          </p:cNvPr>
          <p:cNvSpPr>
            <a:spLocks noGrp="1"/>
          </p:cNvSpPr>
          <p:nvPr>
            <p:ph type="title"/>
          </p:nvPr>
        </p:nvSpPr>
        <p:spPr>
          <a:xfrm>
            <a:off x="1024128" y="585216"/>
            <a:ext cx="5664907" cy="1499616"/>
          </a:xfrm>
        </p:spPr>
        <p:txBody>
          <a:bodyPr vert="horz" lIns="91440" tIns="45720" rIns="91440" bIns="45720" rtlCol="0" anchor="ctr">
            <a:normAutofit fontScale="90000"/>
          </a:bodyPr>
          <a:lstStyle/>
          <a:p>
            <a:r>
              <a:rPr lang="en-US" sz="4000" b="1" cap="none" spc="-73" dirty="0">
                <a:solidFill>
                  <a:srgbClr val="1CADE4"/>
                </a:solidFill>
                <a:latin typeface="Calibri"/>
                <a:ea typeface="+mn-ea"/>
                <a:cs typeface="Calibri"/>
              </a:rPr>
              <a:t>Elements of Neural Networks</a:t>
            </a:r>
            <a:br>
              <a:rPr lang="en-US" sz="3700" cap="all" dirty="0"/>
            </a:br>
            <a:endParaRPr lang="en-US" sz="3700" cap="all" dirty="0"/>
          </a:p>
        </p:txBody>
      </p:sp>
      <p:sp>
        <p:nvSpPr>
          <p:cNvPr id="16" name="Content Placeholder 15">
            <a:extLst>
              <a:ext uri="{FF2B5EF4-FFF2-40B4-BE49-F238E27FC236}">
                <a16:creationId xmlns:a16="http://schemas.microsoft.com/office/drawing/2014/main" id="{C82F8B24-D42E-49DA-88B1-16C25844622B}"/>
              </a:ext>
            </a:extLst>
          </p:cNvPr>
          <p:cNvSpPr>
            <a:spLocks noGrp="1"/>
          </p:cNvSpPr>
          <p:nvPr>
            <p:ph sz="quarter" idx="13"/>
          </p:nvPr>
        </p:nvSpPr>
        <p:spPr>
          <a:xfrm>
            <a:off x="1023938" y="2286000"/>
            <a:ext cx="3612717" cy="757130"/>
          </a:xfrm>
          <a:prstGeom prst="rect">
            <a:avLst/>
          </a:prstGeom>
          <a:solidFill>
            <a:srgbClr val="1CADE4"/>
          </a:solidFill>
        </p:spPr>
        <p:txBody>
          <a:bodyPr wrap="square">
            <a:spAutoFit/>
          </a:bodyPr>
          <a:lstStyle/>
          <a:p>
            <a:pPr marL="0" indent="0">
              <a:buNone/>
            </a:pPr>
            <a:r>
              <a:rPr lang="en-IN" altLang="en-US" sz="2400" dirty="0">
                <a:solidFill>
                  <a:schemeClr val="bg1"/>
                </a:solidFill>
              </a:rPr>
              <a:t>1. No Computation on Input layer Neurons</a:t>
            </a:r>
          </a:p>
        </p:txBody>
      </p:sp>
      <p:sp>
        <p:nvSpPr>
          <p:cNvPr id="4" name="Rectangle 3">
            <a:extLst>
              <a:ext uri="{FF2B5EF4-FFF2-40B4-BE49-F238E27FC236}">
                <a16:creationId xmlns:a16="http://schemas.microsoft.com/office/drawing/2014/main" id="{7F529D69-C643-4FE4-8BD9-6A398E296C00}"/>
              </a:ext>
            </a:extLst>
          </p:cNvPr>
          <p:cNvSpPr/>
          <p:nvPr/>
        </p:nvSpPr>
        <p:spPr>
          <a:xfrm>
            <a:off x="1023938" y="3438237"/>
            <a:ext cx="3612717" cy="1475508"/>
          </a:xfrm>
          <a:prstGeom prst="rect">
            <a:avLst/>
          </a:prstGeom>
          <a:solidFill>
            <a:srgbClr val="1CADE4"/>
          </a:solidFill>
        </p:spPr>
        <p:txBody>
          <a:bodyPr wrap="square">
            <a:spAutoFit/>
          </a:bodyPr>
          <a:lstStyle/>
          <a:p>
            <a:r>
              <a:rPr lang="en-IN" altLang="en-US" sz="2400" dirty="0">
                <a:solidFill>
                  <a:schemeClr val="bg1"/>
                </a:solidFill>
              </a:rPr>
              <a:t>2. Two process on every computational Neuron.</a:t>
            </a:r>
          </a:p>
          <a:p>
            <a:pPr marL="630936" lvl="1" indent="-457200">
              <a:buFont typeface="Wingdings" panose="05000000000000000000" pitchFamily="2" charset="2"/>
              <a:buChar char="§"/>
            </a:pPr>
            <a:r>
              <a:rPr lang="en-IN" altLang="en-US" sz="2000" dirty="0">
                <a:solidFill>
                  <a:schemeClr val="bg1"/>
                </a:solidFill>
              </a:rPr>
              <a:t>Weighted Sum</a:t>
            </a:r>
          </a:p>
          <a:p>
            <a:pPr marL="630936" lvl="1" indent="-457200">
              <a:buFont typeface="Wingdings" panose="05000000000000000000" pitchFamily="2" charset="2"/>
              <a:buChar char="§"/>
            </a:pPr>
            <a:r>
              <a:rPr lang="en-IN" altLang="en-US" sz="2000" dirty="0">
                <a:solidFill>
                  <a:schemeClr val="bg1"/>
                </a:solidFill>
              </a:rPr>
              <a:t>Activation Function</a:t>
            </a:r>
            <a:endParaRPr lang="en-US" altLang="en-US" sz="2000" dirty="0">
              <a:solidFill>
                <a:schemeClr val="bg1"/>
              </a:solidFill>
            </a:endParaRPr>
          </a:p>
        </p:txBody>
      </p:sp>
    </p:spTree>
    <p:extLst>
      <p:ext uri="{BB962C8B-B14F-4D97-AF65-F5344CB8AC3E}">
        <p14:creationId xmlns:p14="http://schemas.microsoft.com/office/powerpoint/2010/main" val="10825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1349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Group 2"/>
          <p:cNvGrpSpPr>
            <a:grpSpLocks/>
          </p:cNvGrpSpPr>
          <p:nvPr/>
        </p:nvGrpSpPr>
        <p:grpSpPr bwMode="auto">
          <a:xfrm>
            <a:off x="1760247" y="1709882"/>
            <a:ext cx="8067243" cy="4455393"/>
            <a:chOff x="96" y="730"/>
            <a:chExt cx="5664" cy="3120"/>
          </a:xfrm>
        </p:grpSpPr>
        <p:sp>
          <p:nvSpPr>
            <p:cNvPr id="4" name="Oval 3"/>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5" name="Rectangle 4"/>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1" name="Text Box 14"/>
            <p:cNvSpPr txBox="1">
              <a:spLocks noChangeArrowheads="1"/>
            </p:cNvSpPr>
            <p:nvPr/>
          </p:nvSpPr>
          <p:spPr bwMode="auto">
            <a:xfrm>
              <a:off x="1824" y="3408"/>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2" name="Text Box 15"/>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3" name="Text Box 16"/>
            <p:cNvSpPr txBox="1">
              <a:spLocks noChangeArrowheads="1"/>
            </p:cNvSpPr>
            <p:nvPr/>
          </p:nvSpPr>
          <p:spPr bwMode="auto">
            <a:xfrm>
              <a:off x="2906" y="730"/>
              <a:ext cx="4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4"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5" name="Text Box 18"/>
            <p:cNvSpPr txBox="1">
              <a:spLocks noChangeArrowheads="1"/>
            </p:cNvSpPr>
            <p:nvPr/>
          </p:nvSpPr>
          <p:spPr bwMode="auto">
            <a:xfrm>
              <a:off x="3552"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6" name="Text Box 19"/>
            <p:cNvSpPr txBox="1">
              <a:spLocks noChangeArrowheads="1"/>
            </p:cNvSpPr>
            <p:nvPr/>
          </p:nvSpPr>
          <p:spPr bwMode="auto">
            <a:xfrm>
              <a:off x="5165" y="187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7"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Text Box 28"/>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6" name="Text Box 29"/>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7" name="Text Box 30"/>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28" name="Text Box 31"/>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29" name="Text Box 32"/>
            <p:cNvSpPr txBox="1">
              <a:spLocks noChangeArrowheads="1"/>
            </p:cNvSpPr>
            <p:nvPr/>
          </p:nvSpPr>
          <p:spPr bwMode="auto">
            <a:xfrm>
              <a:off x="1776" y="3120"/>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0" name="Text Box 33"/>
            <p:cNvSpPr txBox="1">
              <a:spLocks noChangeArrowheads="1"/>
            </p:cNvSpPr>
            <p:nvPr/>
          </p:nvSpPr>
          <p:spPr bwMode="auto">
            <a:xfrm>
              <a:off x="1824" y="1200"/>
              <a:ext cx="382" cy="32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1" name="Oval 30"/>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3" name="Picture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 name="Title 36">
            <a:extLst>
              <a:ext uri="{FF2B5EF4-FFF2-40B4-BE49-F238E27FC236}">
                <a16:creationId xmlns:a16="http://schemas.microsoft.com/office/drawing/2014/main" id="{FC20F9D8-B159-4028-8F5F-FC791CABA764}"/>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The Single Neuron Structure</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380531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86618" y="-1222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ltLang="en-US" sz="3200" dirty="0"/>
          </a:p>
        </p:txBody>
      </p:sp>
      <p:sp>
        <p:nvSpPr>
          <p:cNvPr id="3" name="Line 21"/>
          <p:cNvSpPr>
            <a:spLocks noChangeShapeType="1"/>
          </p:cNvSpPr>
          <p:nvPr/>
        </p:nvSpPr>
        <p:spPr bwMode="auto">
          <a:xfrm>
            <a:off x="2550928" y="3257454"/>
            <a:ext cx="1066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4" name="Group 3"/>
          <p:cNvGrpSpPr>
            <a:grpSpLocks/>
          </p:cNvGrpSpPr>
          <p:nvPr/>
        </p:nvGrpSpPr>
        <p:grpSpPr bwMode="auto">
          <a:xfrm>
            <a:off x="969200" y="2084832"/>
            <a:ext cx="8589818" cy="4034856"/>
            <a:chOff x="0" y="1152"/>
            <a:chExt cx="5760" cy="2794"/>
          </a:xfrm>
        </p:grpSpPr>
        <p:sp>
          <p:nvSpPr>
            <p:cNvPr id="8" name="Oval 7"/>
            <p:cNvSpPr>
              <a:spLocks noChangeArrowheads="1"/>
            </p:cNvSpPr>
            <p:nvPr/>
          </p:nvSpPr>
          <p:spPr bwMode="auto">
            <a:xfrm>
              <a:off x="2880" y="2352"/>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4272" y="2352"/>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Oval 9"/>
            <p:cNvSpPr>
              <a:spLocks noChangeArrowheads="1"/>
            </p:cNvSpPr>
            <p:nvPr/>
          </p:nvSpPr>
          <p:spPr bwMode="auto">
            <a:xfrm>
              <a:off x="1008"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Oval 10"/>
            <p:cNvSpPr>
              <a:spLocks noChangeArrowheads="1"/>
            </p:cNvSpPr>
            <p:nvPr/>
          </p:nvSpPr>
          <p:spPr bwMode="auto">
            <a:xfrm>
              <a:off x="1008" y="36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1008" y="259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AutoShape 13"/>
            <p:cNvSpPr>
              <a:spLocks/>
            </p:cNvSpPr>
            <p:nvPr/>
          </p:nvSpPr>
          <p:spPr bwMode="auto">
            <a:xfrm>
              <a:off x="432" y="1200"/>
              <a:ext cx="192" cy="2640"/>
            </a:xfrm>
            <a:prstGeom prst="leftBrace">
              <a:avLst>
                <a:gd name="adj1" fmla="val 114583"/>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Text Box 14"/>
            <p:cNvSpPr txBox="1">
              <a:spLocks noChangeArrowheads="1"/>
            </p:cNvSpPr>
            <p:nvPr/>
          </p:nvSpPr>
          <p:spPr bwMode="auto">
            <a:xfrm>
              <a:off x="0" y="2302"/>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5" name="Text Box 15"/>
            <p:cNvSpPr txBox="1">
              <a:spLocks noChangeArrowheads="1"/>
            </p:cNvSpPr>
            <p:nvPr/>
          </p:nvSpPr>
          <p:spPr bwMode="auto">
            <a:xfrm>
              <a:off x="2256" y="3504"/>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6" name="Text Box 16"/>
            <p:cNvSpPr txBox="1">
              <a:spLocks noChangeArrowheads="1"/>
            </p:cNvSpPr>
            <p:nvPr/>
          </p:nvSpPr>
          <p:spPr bwMode="auto">
            <a:xfrm>
              <a:off x="3216" y="2880"/>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7" name="Text Box 17"/>
            <p:cNvSpPr txBox="1">
              <a:spLocks noChangeArrowheads="1"/>
            </p:cNvSpPr>
            <p:nvPr/>
          </p:nvSpPr>
          <p:spPr bwMode="auto">
            <a:xfrm>
              <a:off x="4272" y="187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8" name="Text Box 18"/>
            <p:cNvSpPr txBox="1">
              <a:spLocks noChangeArrowheads="1"/>
            </p:cNvSpPr>
            <p:nvPr/>
          </p:nvSpPr>
          <p:spPr bwMode="auto">
            <a:xfrm>
              <a:off x="3552" y="201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9" name="Text Box 19"/>
            <p:cNvSpPr txBox="1">
              <a:spLocks noChangeArrowheads="1"/>
            </p:cNvSpPr>
            <p:nvPr/>
          </p:nvSpPr>
          <p:spPr bwMode="auto">
            <a:xfrm>
              <a:off x="5165" y="230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20" name="Line 20"/>
            <p:cNvSpPr>
              <a:spLocks noChangeShapeType="1"/>
            </p:cNvSpPr>
            <p:nvPr/>
          </p:nvSpPr>
          <p:spPr bwMode="auto">
            <a:xfrm>
              <a:off x="4848" y="264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2"/>
            <p:cNvSpPr>
              <a:spLocks noChangeShapeType="1"/>
            </p:cNvSpPr>
            <p:nvPr/>
          </p:nvSpPr>
          <p:spPr bwMode="auto">
            <a:xfrm>
              <a:off x="1104"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3"/>
            <p:cNvSpPr>
              <a:spLocks noChangeShapeType="1"/>
            </p:cNvSpPr>
            <p:nvPr/>
          </p:nvSpPr>
          <p:spPr bwMode="auto">
            <a:xfrm>
              <a:off x="1104" y="3696"/>
              <a:ext cx="72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4"/>
            <p:cNvSpPr>
              <a:spLocks noChangeShapeType="1"/>
            </p:cNvSpPr>
            <p:nvPr/>
          </p:nvSpPr>
          <p:spPr bwMode="auto">
            <a:xfrm flipV="1">
              <a:off x="2160" y="2928"/>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5"/>
            <p:cNvSpPr>
              <a:spLocks noChangeShapeType="1"/>
            </p:cNvSpPr>
            <p:nvPr/>
          </p:nvSpPr>
          <p:spPr bwMode="auto">
            <a:xfrm>
              <a:off x="2160"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6"/>
            <p:cNvSpPr>
              <a:spLocks noChangeShapeType="1"/>
            </p:cNvSpPr>
            <p:nvPr/>
          </p:nvSpPr>
          <p:spPr bwMode="auto">
            <a:xfrm>
              <a:off x="2112" y="1968"/>
              <a:ext cx="864"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7"/>
            <p:cNvSpPr>
              <a:spLocks noChangeShapeType="1"/>
            </p:cNvSpPr>
            <p:nvPr/>
          </p:nvSpPr>
          <p:spPr bwMode="auto">
            <a:xfrm>
              <a:off x="3456" y="2640"/>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Text Box 28"/>
            <p:cNvSpPr txBox="1">
              <a:spLocks noChangeArrowheads="1"/>
            </p:cNvSpPr>
            <p:nvPr/>
          </p:nvSpPr>
          <p:spPr bwMode="auto">
            <a:xfrm>
              <a:off x="720" y="177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8" name="Text Box 29"/>
            <p:cNvSpPr txBox="1">
              <a:spLocks noChangeArrowheads="1"/>
            </p:cNvSpPr>
            <p:nvPr/>
          </p:nvSpPr>
          <p:spPr bwMode="auto">
            <a:xfrm>
              <a:off x="720" y="249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9" name="Text Box 30"/>
            <p:cNvSpPr txBox="1">
              <a:spLocks noChangeArrowheads="1"/>
            </p:cNvSpPr>
            <p:nvPr/>
          </p:nvSpPr>
          <p:spPr bwMode="auto">
            <a:xfrm>
              <a:off x="720" y="3551"/>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30" name="Text Box 31"/>
            <p:cNvSpPr txBox="1">
              <a:spLocks noChangeArrowheads="1"/>
            </p:cNvSpPr>
            <p:nvPr/>
          </p:nvSpPr>
          <p:spPr bwMode="auto">
            <a:xfrm>
              <a:off x="1824" y="2496"/>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31" name="Text Box 32"/>
            <p:cNvSpPr txBox="1">
              <a:spLocks noChangeArrowheads="1"/>
            </p:cNvSpPr>
            <p:nvPr/>
          </p:nvSpPr>
          <p:spPr bwMode="auto">
            <a:xfrm>
              <a:off x="1824" y="3552"/>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2" name="Text Box 33"/>
            <p:cNvSpPr txBox="1">
              <a:spLocks noChangeArrowheads="1"/>
            </p:cNvSpPr>
            <p:nvPr/>
          </p:nvSpPr>
          <p:spPr bwMode="auto">
            <a:xfrm>
              <a:off x="1776" y="1824"/>
              <a:ext cx="33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3" name="Line 34"/>
            <p:cNvSpPr>
              <a:spLocks noChangeShapeType="1"/>
            </p:cNvSpPr>
            <p:nvPr/>
          </p:nvSpPr>
          <p:spPr bwMode="auto">
            <a:xfrm>
              <a:off x="3120" y="1728"/>
              <a:ext cx="0" cy="624"/>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2400"/>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2400"/>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 name="Line 39"/>
            <p:cNvSpPr>
              <a:spLocks noChangeShapeType="1"/>
            </p:cNvSpPr>
            <p:nvPr/>
          </p:nvSpPr>
          <p:spPr bwMode="auto">
            <a:xfrm flipH="1" flipV="1">
              <a:off x="2400" y="1296"/>
              <a:ext cx="720" cy="43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Text Box 40"/>
            <p:cNvSpPr txBox="1">
              <a:spLocks noChangeArrowheads="1"/>
            </p:cNvSpPr>
            <p:nvPr/>
          </p:nvSpPr>
          <p:spPr bwMode="auto">
            <a:xfrm>
              <a:off x="1776" y="1152"/>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w</a:t>
              </a:r>
              <a:r>
                <a:rPr lang="en-US" altLang="en-US" i="1" baseline="-25000">
                  <a:solidFill>
                    <a:schemeClr val="tx2"/>
                  </a:solidFill>
                </a:rPr>
                <a:t>0</a:t>
              </a:r>
              <a:endParaRPr lang="en-US" altLang="en-US"/>
            </a:p>
          </p:txBody>
        </p:sp>
        <p:sp>
          <p:nvSpPr>
            <p:cNvPr id="40" name="Line 41"/>
            <p:cNvSpPr>
              <a:spLocks noChangeShapeType="1"/>
            </p:cNvSpPr>
            <p:nvPr/>
          </p:nvSpPr>
          <p:spPr bwMode="auto">
            <a:xfrm flipH="1">
              <a:off x="2112" y="1296"/>
              <a:ext cx="288" cy="1"/>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1" name="Oval 40"/>
            <p:cNvSpPr>
              <a:spLocks noChangeArrowheads="1"/>
            </p:cNvSpPr>
            <p:nvPr/>
          </p:nvSpPr>
          <p:spPr bwMode="auto">
            <a:xfrm>
              <a:off x="1008" y="1248"/>
              <a:ext cx="96" cy="96"/>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2" name="Line 43"/>
            <p:cNvSpPr>
              <a:spLocks noChangeShapeType="1"/>
            </p:cNvSpPr>
            <p:nvPr/>
          </p:nvSpPr>
          <p:spPr bwMode="auto">
            <a:xfrm>
              <a:off x="1104" y="1296"/>
              <a:ext cx="672" cy="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3" name="Rectangle 42"/>
            <p:cNvSpPr>
              <a:spLocks noChangeArrowheads="1"/>
            </p:cNvSpPr>
            <p:nvPr/>
          </p:nvSpPr>
          <p:spPr bwMode="auto">
            <a:xfrm>
              <a:off x="576" y="1295"/>
              <a:ext cx="6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x</a:t>
              </a:r>
              <a:r>
                <a:rPr lang="en-US" altLang="en-US" i="1" baseline="-25000">
                  <a:solidFill>
                    <a:schemeClr val="tx2"/>
                  </a:solidFill>
                </a:rPr>
                <a:t>0 </a:t>
              </a:r>
              <a:r>
                <a:rPr lang="en-US" altLang="en-US" sz="1800" i="1">
                  <a:solidFill>
                    <a:schemeClr val="tx2"/>
                  </a:solidFill>
                </a:rPr>
                <a:t>= +1</a:t>
              </a:r>
              <a:endParaRPr lang="en-US" altLang="en-US" sz="1800" i="1" baseline="-25000"/>
            </a:p>
          </p:txBody>
        </p:sp>
      </p:grpSp>
      <p:sp>
        <p:nvSpPr>
          <p:cNvPr id="5" name="Text Box 45"/>
          <p:cNvSpPr txBox="1">
            <a:spLocks noChangeArrowheads="1"/>
          </p:cNvSpPr>
          <p:nvPr/>
        </p:nvSpPr>
        <p:spPr bwMode="auto">
          <a:xfrm>
            <a:off x="6604591" y="5350247"/>
            <a:ext cx="527334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dirty="0">
                <a:effectLst>
                  <a:outerShdw blurRad="38100" dist="38100" dir="2700000" algn="tl">
                    <a:srgbClr val="C0C0C0"/>
                  </a:outerShdw>
                </a:effectLst>
              </a:rPr>
              <a:t> </a:t>
            </a:r>
            <a:r>
              <a:rPr lang="en-US" altLang="en-US" sz="2000" dirty="0"/>
              <a:t>Bias is an external parameter of the neuron</a:t>
            </a:r>
            <a:r>
              <a:rPr lang="en-US" altLang="en-US" sz="2000" i="1" dirty="0"/>
              <a:t>. C</a:t>
            </a:r>
            <a:r>
              <a:rPr lang="en-US" altLang="en-US" sz="2000" dirty="0"/>
              <a:t>an be modeled by adding an extra input.</a:t>
            </a:r>
            <a:endParaRPr lang="en-US" altLang="en-US" dirty="0"/>
          </a:p>
        </p:txBody>
      </p:sp>
      <p:pic>
        <p:nvPicPr>
          <p:cNvPr id="6" name="Picture 5"/>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68413" y="1308659"/>
            <a:ext cx="205740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a:spLocks noChangeArrowheads="1"/>
          </p:cNvSpPr>
          <p:nvPr/>
        </p:nvSpPr>
        <p:spPr bwMode="auto">
          <a:xfrm>
            <a:off x="9323386" y="1382712"/>
            <a:ext cx="2057400" cy="1600200"/>
          </a:xfrm>
          <a:prstGeom prst="rect">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4" name="Title 43">
            <a:extLst>
              <a:ext uri="{FF2B5EF4-FFF2-40B4-BE49-F238E27FC236}">
                <a16:creationId xmlns:a16="http://schemas.microsoft.com/office/drawing/2014/main" id="{0D6ECA3F-9EE6-492C-8E00-706012AD6E15}"/>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Bias as extra input</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115820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9D33-33B9-458F-9567-440752A9D134}"/>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What are Activation Functions?</a:t>
            </a:r>
          </a:p>
        </p:txBody>
      </p:sp>
      <p:sp>
        <p:nvSpPr>
          <p:cNvPr id="3" name="Content Placeholder 2">
            <a:extLst>
              <a:ext uri="{FF2B5EF4-FFF2-40B4-BE49-F238E27FC236}">
                <a16:creationId xmlns:a16="http://schemas.microsoft.com/office/drawing/2014/main" id="{A56131AD-2EC1-4AE1-8C78-84EE39CD21DC}"/>
              </a:ext>
            </a:extLst>
          </p:cNvPr>
          <p:cNvSpPr>
            <a:spLocks noGrp="1"/>
          </p:cNvSpPr>
          <p:nvPr>
            <p:ph sz="quarter" idx="13"/>
          </p:nvPr>
        </p:nvSpPr>
        <p:spPr/>
        <p:txBody>
          <a:bodyPr/>
          <a:lstStyle/>
          <a:p>
            <a:r>
              <a:rPr lang="en-IN" dirty="0"/>
              <a:t>Activation Functions </a:t>
            </a:r>
            <a:r>
              <a:rPr lang="en-US" i="1" dirty="0"/>
              <a:t>introduce non-linear properties to Neural Network.</a:t>
            </a:r>
          </a:p>
          <a:p>
            <a:endParaRPr lang="en-US" i="1" dirty="0"/>
          </a:p>
          <a:p>
            <a:r>
              <a:rPr lang="en-US" i="1" dirty="0"/>
              <a:t>There are 2 types of activation functions – </a:t>
            </a:r>
          </a:p>
          <a:p>
            <a:r>
              <a:rPr lang="en-US" i="1" dirty="0"/>
              <a:t>1. Linear Activation Functions</a:t>
            </a:r>
          </a:p>
          <a:p>
            <a:r>
              <a:rPr lang="en-US" i="1" dirty="0"/>
              <a:t>2. None Linear Activation Functions</a:t>
            </a:r>
            <a:endParaRPr lang="en-IN" dirty="0"/>
          </a:p>
        </p:txBody>
      </p:sp>
    </p:spTree>
    <p:extLst>
      <p:ext uri="{BB962C8B-B14F-4D97-AF65-F5344CB8AC3E}">
        <p14:creationId xmlns:p14="http://schemas.microsoft.com/office/powerpoint/2010/main" val="354304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Sigmoid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270645" y="3041374"/>
            <a:ext cx="7491981" cy="3053344"/>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 That means, we can find the slope of the sigmoid curve at any two points.</a:t>
            </a:r>
          </a:p>
          <a:p>
            <a:pPr>
              <a:buFont typeface="Arial" panose="020B0604020202020204" pitchFamily="34" charset="0"/>
              <a:buChar char="•"/>
            </a:pPr>
            <a:r>
              <a:rPr lang="en-US" dirty="0"/>
              <a:t>The function is </a:t>
            </a:r>
            <a:r>
              <a:rPr lang="en-US" b="1" dirty="0"/>
              <a:t>monotonic </a:t>
            </a:r>
            <a:r>
              <a:rPr lang="en-US" dirty="0"/>
              <a:t>but function’s derivative is not.</a:t>
            </a:r>
          </a:p>
          <a:p>
            <a:pPr>
              <a:buFont typeface="Arial" panose="020B0604020202020204" pitchFamily="34" charset="0"/>
              <a:buChar char="•"/>
            </a:pPr>
            <a:r>
              <a:rPr lang="en-US" dirty="0"/>
              <a:t>The logistic sigmoid function can cause a neural network to get stuck at the training time.</a:t>
            </a:r>
          </a:p>
          <a:p>
            <a:pPr>
              <a:buFont typeface="Arial" panose="020B0604020202020204" pitchFamily="34" charset="0"/>
              <a:buChar char="•"/>
            </a:pPr>
            <a:r>
              <a:rPr lang="en-US" dirty="0"/>
              <a:t>The </a:t>
            </a:r>
            <a:r>
              <a:rPr lang="en-US" b="1" dirty="0" err="1"/>
              <a:t>softmax</a:t>
            </a:r>
            <a:r>
              <a:rPr lang="en-US" b="1" dirty="0"/>
              <a:t> function</a:t>
            </a:r>
            <a:r>
              <a:rPr lang="en-US" dirty="0"/>
              <a:t> is a more generalized logistic activation function which is used for multiclass classification.</a:t>
            </a:r>
          </a:p>
          <a:p>
            <a:pPr>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2786981" cy="933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1" smtClean="0">
                          <a:solidFill>
                            <a:schemeClr val="bg1"/>
                          </a:solidFill>
                          <a:latin typeface="Cambria Math" panose="02040503050406030204" pitchFamily="18" charset="0"/>
                          <a:ea typeface="Cambria Math" panose="02040503050406030204" pitchFamily="18" charset="0"/>
                        </a:rPr>
                        <m:t>𝝈</m:t>
                      </m:r>
                      <m:d>
                        <m:dPr>
                          <m:ctrlPr>
                            <a:rPr lang="en-IN" sz="3200" b="1" i="1">
                              <a:solidFill>
                                <a:schemeClr val="bg1"/>
                              </a:solidFill>
                              <a:latin typeface="Cambria Math" panose="02040503050406030204" pitchFamily="18" charset="0"/>
                              <a:ea typeface="Cambria Math" panose="02040503050406030204" pitchFamily="18" charset="0"/>
                            </a:rPr>
                          </m:ctrlPr>
                        </m:dPr>
                        <m:e>
                          <m:r>
                            <a:rPr lang="en-IN" sz="3200" b="1" i="1">
                              <a:solidFill>
                                <a:schemeClr val="bg1"/>
                              </a:solidFill>
                              <a:latin typeface="Cambria Math" panose="02040503050406030204" pitchFamily="18" charset="0"/>
                              <a:ea typeface="Cambria Math" panose="02040503050406030204" pitchFamily="18" charset="0"/>
                            </a:rPr>
                            <m:t>𝒛</m:t>
                          </m:r>
                        </m:e>
                      </m:d>
                      <m:r>
                        <a:rPr lang="en-IN" sz="3200" b="1" i="1">
                          <a:solidFill>
                            <a:schemeClr val="bg1"/>
                          </a:solidFill>
                          <a:latin typeface="Cambria Math" panose="02040503050406030204" pitchFamily="18" charset="0"/>
                          <a:ea typeface="Cambria Math" panose="02040503050406030204" pitchFamily="18" charset="0"/>
                        </a:rPr>
                        <m:t>=</m:t>
                      </m:r>
                      <m:f>
                        <m:fPr>
                          <m:ctrlPr>
                            <a:rPr lang="en-IN" sz="3200" b="1" i="1">
                              <a:solidFill>
                                <a:schemeClr val="bg1"/>
                              </a:solidFill>
                              <a:latin typeface="Cambria Math" panose="02040503050406030204" pitchFamily="18" charset="0"/>
                              <a:ea typeface="Cambria Math" panose="02040503050406030204" pitchFamily="18" charset="0"/>
                            </a:rPr>
                          </m:ctrlPr>
                        </m:fPr>
                        <m:num>
                          <m:r>
                            <a:rPr lang="en-IN" sz="3200" b="1" i="1">
                              <a:solidFill>
                                <a:schemeClr val="bg1"/>
                              </a:solidFill>
                              <a:latin typeface="Cambria Math" panose="02040503050406030204" pitchFamily="18" charset="0"/>
                              <a:ea typeface="Cambria Math" panose="02040503050406030204" pitchFamily="18" charset="0"/>
                            </a:rPr>
                            <m:t>𝟏</m:t>
                          </m:r>
                        </m:num>
                        <m:den>
                          <m:r>
                            <a:rPr lang="en-IN" sz="3200" b="1" i="1">
                              <a:solidFill>
                                <a:schemeClr val="bg1"/>
                              </a:solidFill>
                              <a:latin typeface="Cambria Math" panose="02040503050406030204" pitchFamily="18" charset="0"/>
                              <a:ea typeface="Cambria Math" panose="02040503050406030204" pitchFamily="18" charset="0"/>
                            </a:rPr>
                            <m:t>𝟏</m:t>
                          </m:r>
                          <m:r>
                            <a:rPr lang="en-IN" sz="3200" b="1" i="1">
                              <a:solidFill>
                                <a:schemeClr val="bg1"/>
                              </a:solidFill>
                              <a:latin typeface="Cambria Math" panose="02040503050406030204" pitchFamily="18" charset="0"/>
                              <a:ea typeface="Cambria Math" panose="02040503050406030204" pitchFamily="18" charset="0"/>
                            </a:rPr>
                            <m:t>+</m:t>
                          </m:r>
                          <m:sSup>
                            <m:sSupPr>
                              <m:ctrlPr>
                                <a:rPr lang="en-IN" sz="3200" b="1" i="1">
                                  <a:solidFill>
                                    <a:schemeClr val="bg1"/>
                                  </a:solidFill>
                                  <a:latin typeface="Cambria Math" panose="02040503050406030204" pitchFamily="18" charset="0"/>
                                  <a:ea typeface="Cambria Math" panose="02040503050406030204" pitchFamily="18" charset="0"/>
                                </a:rPr>
                              </m:ctrlPr>
                            </m:sSupPr>
                            <m:e>
                              <m:r>
                                <a:rPr lang="en-IN" sz="3200" b="1" i="1">
                                  <a:solidFill>
                                    <a:schemeClr val="bg1"/>
                                  </a:solidFill>
                                  <a:latin typeface="Cambria Math" panose="02040503050406030204" pitchFamily="18" charset="0"/>
                                  <a:ea typeface="Cambria Math" panose="02040503050406030204" pitchFamily="18" charset="0"/>
                                </a:rPr>
                                <m:t>𝒆</m:t>
                              </m:r>
                            </m:e>
                            <m:sup>
                              <m:r>
                                <a:rPr lang="en-IN" sz="3200" b="1" i="1">
                                  <a:solidFill>
                                    <a:schemeClr val="bg1"/>
                                  </a:solidFill>
                                  <a:latin typeface="Cambria Math" panose="02040503050406030204" pitchFamily="18" charset="0"/>
                                  <a:ea typeface="Cambria Math" panose="02040503050406030204" pitchFamily="18" charset="0"/>
                                </a:rPr>
                                <m:t>−</m:t>
                              </m:r>
                              <m:r>
                                <a:rPr lang="en-IN" sz="3200" b="1" i="1">
                                  <a:solidFill>
                                    <a:schemeClr val="bg1"/>
                                  </a:solidFill>
                                  <a:latin typeface="Cambria Math" panose="02040503050406030204" pitchFamily="18" charset="0"/>
                                  <a:ea typeface="Cambria Math" panose="02040503050406030204" pitchFamily="18" charset="0"/>
                                </a:rPr>
                                <m:t>𝒛</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2786981" cy="933397"/>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WYB0K0zk1MiIB6xp.png">
            <a:extLst>
              <a:ext uri="{FF2B5EF4-FFF2-40B4-BE49-F238E27FC236}">
                <a16:creationId xmlns:a16="http://schemas.microsoft.com/office/drawing/2014/main" id="{57507456-38F6-4AE4-B531-83240171E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786" y="149087"/>
            <a:ext cx="3923431" cy="274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24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Hyperbolic Tangent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379975" y="640080"/>
            <a:ext cx="7491981" cy="3745107"/>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a:t>
            </a:r>
          </a:p>
          <a:p>
            <a:pPr>
              <a:buFont typeface="Arial" panose="020B0604020202020204" pitchFamily="34" charset="0"/>
              <a:buChar char="•"/>
            </a:pPr>
            <a:r>
              <a:rPr lang="en-US" dirty="0"/>
              <a:t>The function is </a:t>
            </a:r>
            <a:r>
              <a:rPr lang="en-US" b="1" dirty="0"/>
              <a:t>monotonic</a:t>
            </a:r>
            <a:r>
              <a:rPr lang="en-US" dirty="0"/>
              <a:t> while its </a:t>
            </a:r>
            <a:r>
              <a:rPr lang="en-US" b="1" dirty="0"/>
              <a:t>derivative is not</a:t>
            </a:r>
            <a:r>
              <a:rPr lang="en-US" dirty="0"/>
              <a:t>.</a:t>
            </a:r>
          </a:p>
          <a:p>
            <a:pPr>
              <a:buFont typeface="Arial" panose="020B0604020202020204" pitchFamily="34" charset="0"/>
              <a:buChar char="•"/>
            </a:pPr>
            <a:r>
              <a:rPr lang="en-US" dirty="0"/>
              <a:t>The tanh function is mainly used classification between two classes.</a:t>
            </a:r>
          </a:p>
          <a:p>
            <a:pPr>
              <a:buFont typeface="Arial" panose="020B0604020202020204" pitchFamily="34" charset="0"/>
              <a:buChar char="•"/>
            </a:pPr>
            <a:r>
              <a:rPr lang="en-US" dirty="0"/>
              <a:t>output is zero centered because its range in between -1 to 1 </a:t>
            </a:r>
            <a:r>
              <a:rPr lang="en-US" dirty="0" err="1"/>
              <a:t>i.e</a:t>
            </a:r>
            <a:r>
              <a:rPr lang="en-US" dirty="0"/>
              <a:t> -1 &lt; output &lt; 1 . Hence optimization is </a:t>
            </a:r>
            <a:r>
              <a:rPr lang="en-US" i="1" dirty="0"/>
              <a:t>easier</a:t>
            </a:r>
            <a:r>
              <a:rPr lang="en-US" dirty="0"/>
              <a:t> in this method hence in practice it is always preferred over Sigmoid function .</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164585" y="4459676"/>
                <a:ext cx="3720762" cy="100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3200" b="1" i="1" smtClean="0">
                              <a:solidFill>
                                <a:schemeClr val="bg1"/>
                              </a:solidFill>
                              <a:latin typeface="Cambria Math" panose="02040503050406030204" pitchFamily="18" charset="0"/>
                            </a:rPr>
                          </m:ctrlPr>
                        </m:funcPr>
                        <m:fName>
                          <m:r>
                            <a:rPr lang="en-IN" sz="3200" b="1" i="1">
                              <a:solidFill>
                                <a:schemeClr val="bg1"/>
                              </a:solidFill>
                              <a:latin typeface="Cambria Math" panose="02040503050406030204" pitchFamily="18" charset="0"/>
                            </a:rPr>
                            <m:t>𝒕𝒂𝒏𝒉</m:t>
                          </m:r>
                        </m:fName>
                        <m:e>
                          <m:d>
                            <m:dPr>
                              <m:ctrlPr>
                                <a:rPr lang="en-IN" sz="3200" b="1" i="1">
                                  <a:solidFill>
                                    <a:schemeClr val="bg1"/>
                                  </a:solidFill>
                                  <a:latin typeface="Cambria Math" panose="02040503050406030204" pitchFamily="18" charset="0"/>
                                </a:rPr>
                              </m:ctrlPr>
                            </m:dPr>
                            <m:e>
                              <m:r>
                                <a:rPr lang="en-IN" sz="3200" b="1" i="1">
                                  <a:solidFill>
                                    <a:schemeClr val="bg1"/>
                                  </a:solidFill>
                                  <a:latin typeface="Cambria Math" panose="02040503050406030204" pitchFamily="18" charset="0"/>
                                </a:rPr>
                                <m:t>𝒙</m:t>
                              </m:r>
                            </m:e>
                          </m:d>
                        </m:e>
                      </m:func>
                      <m:r>
                        <a:rPr lang="en-IN" sz="3200" b="1" i="1">
                          <a:solidFill>
                            <a:schemeClr val="bg1"/>
                          </a:solidFill>
                          <a:latin typeface="Cambria Math" panose="02040503050406030204" pitchFamily="18" charset="0"/>
                        </a:rPr>
                        <m:t>=</m:t>
                      </m:r>
                      <m:f>
                        <m:fPr>
                          <m:ctrlPr>
                            <a:rPr lang="en-IN" sz="3200" b="1" i="1">
                              <a:solidFill>
                                <a:schemeClr val="bg1"/>
                              </a:solidFill>
                              <a:latin typeface="Cambria Math" panose="02040503050406030204" pitchFamily="18" charset="0"/>
                            </a:rPr>
                          </m:ctrlPr>
                        </m:fPr>
                        <m:num>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num>
                        <m:den>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164585" y="4459676"/>
                <a:ext cx="3720762" cy="1008931"/>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VHhGS4NwibecRjIa.png">
            <a:extLst>
              <a:ext uri="{FF2B5EF4-FFF2-40B4-BE49-F238E27FC236}">
                <a16:creationId xmlns:a16="http://schemas.microsoft.com/office/drawing/2014/main" id="{8889DE09-3B0A-47A8-9822-FB58BD01A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541" y="3429000"/>
            <a:ext cx="3768677" cy="270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7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146" name="Picture 2" descr="https://cdn-images-1.medium.com/max/1000/1*XxxiA0jJvPrHEJHD4z893g.png">
            <a:extLst>
              <a:ext uri="{FF2B5EF4-FFF2-40B4-BE49-F238E27FC236}">
                <a16:creationId xmlns:a16="http://schemas.microsoft.com/office/drawing/2014/main" id="{050E9442-1441-4FDC-A312-C39B20690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34"/>
          <a:stretch/>
        </p:blipFill>
        <p:spPr bwMode="auto">
          <a:xfrm>
            <a:off x="6464686" y="3446698"/>
            <a:ext cx="3832254" cy="2690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err="1">
                <a:solidFill>
                  <a:schemeClr val="bg1"/>
                </a:solidFill>
                <a:latin typeface="Calibri"/>
                <a:ea typeface="+mn-ea"/>
                <a:cs typeface="Calibri"/>
              </a:rPr>
              <a:t>ReLu</a:t>
            </a:r>
            <a:r>
              <a:rPr lang="en-US" sz="4000" b="1" cap="none" spc="-73" dirty="0">
                <a:solidFill>
                  <a:schemeClr val="bg1"/>
                </a:solidFill>
                <a:latin typeface="Calibri"/>
                <a:ea typeface="+mn-ea"/>
                <a:cs typeface="Calibri"/>
              </a:rPr>
              <a:t>- Rectified Linear units</a:t>
            </a:r>
            <a:br>
              <a:rPr lang="en-US" cap="all" dirty="0">
                <a:solidFill>
                  <a:srgbClr val="FFFFFF"/>
                </a:solidFill>
              </a:rPr>
            </a:br>
            <a:br>
              <a:rPr lang="en-US" cap="all" dirty="0">
                <a:solidFill>
                  <a:srgbClr val="FFFFFF"/>
                </a:solidFill>
              </a:rPr>
            </a:br>
            <a:endParaRPr lang="en-US" cap="all" dirty="0">
              <a:solidFill>
                <a:srgbClr val="FFFFFF"/>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r>
              <a:rPr lang="en-US" dirty="0"/>
              <a:t>The function and its derivative </a:t>
            </a:r>
            <a:r>
              <a:rPr lang="en-US" b="1" dirty="0"/>
              <a:t>both are</a:t>
            </a:r>
            <a:r>
              <a:rPr lang="en-US" dirty="0"/>
              <a:t> </a:t>
            </a:r>
            <a:r>
              <a:rPr lang="en-US" b="1" dirty="0"/>
              <a:t>monotonic</a:t>
            </a:r>
            <a:r>
              <a:rPr lang="en-US" dirty="0"/>
              <a:t>.</a:t>
            </a:r>
            <a:endParaRPr lang="en-US" b="1" dirty="0"/>
          </a:p>
          <a:p>
            <a:r>
              <a:rPr lang="en-US" b="1" dirty="0"/>
              <a:t>It should only be used within Hidden layers of a Neural Network Model</a:t>
            </a:r>
            <a:r>
              <a:rPr lang="en-US" dirty="0"/>
              <a:t>. </a:t>
            </a:r>
          </a:p>
          <a:p>
            <a:r>
              <a:rPr lang="en-US" dirty="0"/>
              <a:t>Hence for output layers we should use a </a:t>
            </a:r>
            <a:r>
              <a:rPr lang="en-US" b="1" dirty="0" err="1"/>
              <a:t>Softmax</a:t>
            </a:r>
            <a:r>
              <a:rPr lang="en-US" dirty="0"/>
              <a:t> function for a Classification problem to compute the </a:t>
            </a:r>
            <a:r>
              <a:rPr lang="en-US" dirty="0" err="1"/>
              <a:t>probabilites</a:t>
            </a:r>
            <a:r>
              <a:rPr lang="en-US" dirty="0"/>
              <a:t> for the classes , and for a regression problem it should simply use a </a:t>
            </a:r>
            <a:r>
              <a:rPr lang="en-US" b="1" dirty="0"/>
              <a:t>linear</a:t>
            </a:r>
            <a:r>
              <a:rPr lang="en-US" dirty="0"/>
              <a:t>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3149004" cy="4924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m:t>
                      </m:r>
                      <m:d>
                        <m:dPr>
                          <m:ctrlP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d>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m:rPr>
                          <m:sty m:val="p"/>
                        </m:rPr>
                        <a:rPr kumimoji="0" lang="en-IN" sz="32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max</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oMath>
                  </m:oMathPara>
                </a14:m>
                <a:endParaRPr kumimoji="0" lang="en-IN" sz="3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3149004" cy="492443"/>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48068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Leaky </a:t>
            </a:r>
            <a:r>
              <a:rPr lang="en-IN" sz="4000" b="1" cap="none" spc="-73" dirty="0" err="1">
                <a:solidFill>
                  <a:schemeClr val="bg1"/>
                </a:solidFill>
                <a:latin typeface="Calibri"/>
                <a:cs typeface="Calibri"/>
              </a:rPr>
              <a:t>ReLu</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pPr>
              <a:buFont typeface="Wingdings" panose="05000000000000000000" pitchFamily="2" charset="2"/>
              <a:buChar char="§"/>
            </a:pPr>
            <a:r>
              <a:rPr lang="en-IN" dirty="0"/>
              <a:t>The problem with </a:t>
            </a:r>
            <a:r>
              <a:rPr lang="en-US" dirty="0" err="1"/>
              <a:t>ReLu</a:t>
            </a:r>
            <a:r>
              <a:rPr lang="en-US" dirty="0"/>
              <a:t> is that some gradients can be fragile during training and can die. It can cause a weight update which will makes it never activate on any data point again. Simply saying that </a:t>
            </a:r>
            <a:r>
              <a:rPr lang="en-US" dirty="0" err="1"/>
              <a:t>ReLu</a:t>
            </a:r>
            <a:r>
              <a:rPr lang="en-US" dirty="0"/>
              <a:t> could result in Dead Neurons.</a:t>
            </a:r>
          </a:p>
          <a:p>
            <a:pPr>
              <a:buFont typeface="Wingdings" panose="05000000000000000000" pitchFamily="2" charset="2"/>
              <a:buChar char="§"/>
            </a:pPr>
            <a:r>
              <a:rPr lang="en-US" dirty="0"/>
              <a:t>To fix the problem of dying neurons another modification was introduced called Leaky </a:t>
            </a:r>
            <a:r>
              <a:rPr lang="en-US" dirty="0" err="1"/>
              <a:t>ReLu</a:t>
            </a:r>
            <a:r>
              <a:rPr lang="en-US" dirty="0"/>
              <a:t>. It introduces a small slope to keep the updates alive.</a:t>
            </a:r>
          </a:p>
          <a:p>
            <a:pPr>
              <a:buFont typeface="Wingdings" panose="05000000000000000000" pitchFamily="2" charset="2"/>
              <a:buChar char="§"/>
            </a:pPr>
            <a:endParaRPr lang="en-IN"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217" y="4385187"/>
                <a:ext cx="4063420" cy="713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600" b="1" i="1" smtClean="0">
                          <a:solidFill>
                            <a:schemeClr val="bg1"/>
                          </a:solidFill>
                          <a:latin typeface="Cambria Math" panose="02040503050406030204" pitchFamily="18" charset="0"/>
                        </a:rPr>
                        <m:t>𝒇</m:t>
                      </m:r>
                      <m:d>
                        <m:dPr>
                          <m:ctrlPr>
                            <a:rPr lang="en-IN" sz="2600" b="1" i="1">
                              <a:solidFill>
                                <a:schemeClr val="bg1"/>
                              </a:solidFill>
                              <a:latin typeface="Cambria Math" panose="02040503050406030204" pitchFamily="18" charset="0"/>
                            </a:rPr>
                          </m:ctrlPr>
                        </m:dPr>
                        <m:e>
                          <m:r>
                            <a:rPr lang="en-IN" sz="2600" b="1" i="1">
                              <a:solidFill>
                                <a:schemeClr val="bg1"/>
                              </a:solidFill>
                              <a:latin typeface="Cambria Math" panose="02040503050406030204" pitchFamily="18" charset="0"/>
                            </a:rPr>
                            <m:t>𝒙</m:t>
                          </m:r>
                        </m:e>
                      </m:d>
                      <m:r>
                        <a:rPr lang="en-IN" sz="2600" b="1" i="1">
                          <a:solidFill>
                            <a:schemeClr val="bg1"/>
                          </a:solidFill>
                          <a:latin typeface="Cambria Math" panose="02040503050406030204" pitchFamily="18" charset="0"/>
                        </a:rPr>
                        <m:t>=</m:t>
                      </m:r>
                      <m:d>
                        <m:dPr>
                          <m:begChr m:val="{"/>
                          <m:endChr m:val="}"/>
                          <m:ctrlPr>
                            <a:rPr lang="en-IN" sz="2600" b="1" i="1">
                              <a:solidFill>
                                <a:schemeClr val="bg1"/>
                              </a:solidFill>
                              <a:latin typeface="Cambria Math" panose="02040503050406030204" pitchFamily="18" charset="0"/>
                            </a:rPr>
                          </m:ctrlPr>
                        </m:dPr>
                        <m:e>
                          <m:m>
                            <m:mPr>
                              <m:mcs>
                                <m:mc>
                                  <m:mcPr>
                                    <m:count m:val="1"/>
                                    <m:mcJc m:val="center"/>
                                  </m:mcPr>
                                </m:mc>
                              </m:mcs>
                              <m:ctrlPr>
                                <a:rPr lang="en-IN" sz="2600" b="1" i="1">
                                  <a:solidFill>
                                    <a:schemeClr val="bg1"/>
                                  </a:solidFill>
                                  <a:latin typeface="Cambria Math" panose="02040503050406030204" pitchFamily="18" charset="0"/>
                                </a:rPr>
                              </m:ctrlPr>
                            </m:mPr>
                            <m:mr>
                              <m:e>
                                <m:r>
                                  <m:rPr>
                                    <m:brk m:alnAt="7"/>
                                  </m:rP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𝒊𝒇</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ea typeface="Cambria Math" panose="02040503050406030204" pitchFamily="18" charset="0"/>
                                  </a:rPr>
                                  <m:t>&lt;</m:t>
                                </m:r>
                                <m:r>
                                  <a:rPr lang="en-IN" sz="2600" b="1" i="1">
                                    <a:solidFill>
                                      <a:schemeClr val="bg1"/>
                                    </a:solidFill>
                                    <a:latin typeface="Cambria Math" panose="02040503050406030204" pitchFamily="18" charset="0"/>
                                  </a:rPr>
                                  <m:t>𝟎</m:t>
                                </m:r>
                              </m:e>
                            </m:mr>
                            <m:mr>
                              <m:e>
                                <m:r>
                                  <a:rPr lang="en-IN" sz="2600" b="1" i="1">
                                    <a:solidFill>
                                      <a:schemeClr val="bg1"/>
                                    </a:solidFill>
                                    <a:latin typeface="Cambria Math" panose="02040503050406030204" pitchFamily="18" charset="0"/>
                                  </a:rPr>
                                  <m:t>𝟎</m:t>
                                </m:r>
                                <m:r>
                                  <a:rPr lang="en-IN" sz="2600" b="1" i="1">
                                    <a:solidFill>
                                      <a:schemeClr val="bg1"/>
                                    </a:solidFill>
                                    <a:latin typeface="Cambria Math" panose="02040503050406030204" pitchFamily="18" charset="0"/>
                                  </a:rPr>
                                  <m:t>.</m:t>
                                </m:r>
                                <m:r>
                                  <a:rPr lang="en-IN" sz="2600" b="1" i="1">
                                    <a:solidFill>
                                      <a:schemeClr val="bg1"/>
                                    </a:solidFill>
                                    <a:latin typeface="Cambria Math" panose="02040503050406030204" pitchFamily="18" charset="0"/>
                                  </a:rPr>
                                  <m:t>𝟎𝟏</m:t>
                                </m:r>
                                <m: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𝒐𝒕𝒉𝒆𝒓𝒘𝒊𝒔𝒆</m:t>
                                </m:r>
                              </m:e>
                            </m:mr>
                          </m:m>
                        </m:e>
                      </m:d>
                    </m:oMath>
                  </m:oMathPara>
                </a14:m>
                <a:endParaRPr lang="en-IN" sz="26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217" y="4385187"/>
                <a:ext cx="4063420" cy="713400"/>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1*A_Bzn0CjUgOXtPCJKnKLqA.jpeg">
            <a:extLst>
              <a:ext uri="{FF2B5EF4-FFF2-40B4-BE49-F238E27FC236}">
                <a16:creationId xmlns:a16="http://schemas.microsoft.com/office/drawing/2014/main" id="{E27382A6-6665-4E74-AC4F-33E25403E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25"/>
          <a:stretch/>
        </p:blipFill>
        <p:spPr bwMode="auto">
          <a:xfrm>
            <a:off x="6519882" y="3617595"/>
            <a:ext cx="321696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4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250/1*p_hyqAtyI8pbt2kEl6siOQ.png">
            <a:extLst>
              <a:ext uri="{FF2B5EF4-FFF2-40B4-BE49-F238E27FC236}">
                <a16:creationId xmlns:a16="http://schemas.microsoft.com/office/drawing/2014/main" id="{7037969F-4FB0-485C-8C75-D597F06D2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3" y="263375"/>
            <a:ext cx="7713466" cy="600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35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2963" y="2116445"/>
            <a:ext cx="10515600" cy="3724096"/>
          </a:xfrm>
          <a:prstGeom prst="rect">
            <a:avLst/>
          </a:prstGeom>
          <a:noFill/>
        </p:spPr>
        <p:txBody>
          <a:bodyPr wrap="square" rtlCol="0">
            <a:spAutoFit/>
          </a:bodyPr>
          <a:lstStyle/>
          <a:p>
            <a:pPr>
              <a:buClr>
                <a:schemeClr val="tx1"/>
              </a:buClr>
            </a:pPr>
            <a:r>
              <a:rPr lang="en-US" altLang="en-US" sz="2200" dirty="0"/>
              <a:t>Three basic different classes of network architectures</a:t>
            </a:r>
          </a:p>
          <a:p>
            <a:pPr>
              <a:buClr>
                <a:schemeClr val="tx1"/>
              </a:buClr>
            </a:pPr>
            <a:endParaRPr lang="en-US" altLang="en-US" sz="2200" dirty="0"/>
          </a:p>
          <a:p>
            <a:pPr marL="800100" lvl="1" indent="-342900">
              <a:buClr>
                <a:schemeClr val="tx1"/>
              </a:buClr>
              <a:buFont typeface="Arial" panose="020B0604020202020204" pitchFamily="34" charset="0"/>
              <a:buChar char="•"/>
            </a:pPr>
            <a:r>
              <a:rPr lang="en-US" altLang="en-US" sz="2200" dirty="0"/>
              <a:t>Single-layer feed-forward Neural Networks</a:t>
            </a:r>
          </a:p>
          <a:p>
            <a:pPr marL="800100" lvl="1" indent="-342900">
              <a:buClr>
                <a:schemeClr val="tx1"/>
              </a:buClr>
              <a:buFont typeface="Arial" panose="020B0604020202020204" pitchFamily="34" charset="0"/>
              <a:buChar char="•"/>
            </a:pPr>
            <a:r>
              <a:rPr lang="en-US" altLang="en-US" sz="2200" dirty="0"/>
              <a:t>Multi-layer feed-forward Neural Networks</a:t>
            </a:r>
          </a:p>
          <a:p>
            <a:pPr marL="800100" lvl="1" indent="-342900">
              <a:buClr>
                <a:schemeClr val="tx1"/>
              </a:buClr>
              <a:buFont typeface="Arial" panose="020B0604020202020204" pitchFamily="34" charset="0"/>
              <a:buChar char="•"/>
            </a:pPr>
            <a:r>
              <a:rPr lang="en-US" altLang="en-US" sz="2200" dirty="0"/>
              <a:t>Recurrent </a:t>
            </a:r>
            <a:r>
              <a:rPr lang="en-US" altLang="en-US" sz="2200" dirty="0" err="1"/>
              <a:t>Nerual</a:t>
            </a:r>
            <a:r>
              <a:rPr lang="en-US" altLang="en-US" sz="2200" dirty="0"/>
              <a:t> Networks</a:t>
            </a:r>
          </a:p>
          <a:p>
            <a:pPr marL="800100" lvl="1" indent="-342900">
              <a:buClr>
                <a:schemeClr val="tx1"/>
              </a:buClr>
              <a:buFont typeface="Arial" panose="020B0604020202020204" pitchFamily="34" charset="0"/>
              <a:buChar char="•"/>
            </a:pPr>
            <a:endParaRPr lang="en-US" altLang="en-US" sz="2200" dirty="0"/>
          </a:p>
          <a:p>
            <a:pPr marL="800100" lvl="1" indent="-342900">
              <a:buClr>
                <a:schemeClr val="tx1"/>
              </a:buClr>
              <a:buFont typeface="Arial" panose="020B0604020202020204" pitchFamily="34" charset="0"/>
              <a:buChar char="•"/>
            </a:pPr>
            <a:endParaRPr lang="en-US" altLang="en-US" sz="2200" dirty="0"/>
          </a:p>
          <a:p>
            <a:pPr>
              <a:buClr>
                <a:schemeClr val="tx1"/>
              </a:buClr>
            </a:pPr>
            <a:r>
              <a:rPr lang="en-US" altLang="en-US" sz="2200" dirty="0"/>
              <a:t>The architecture of a neural network is linked with the learning algorithm used to train</a:t>
            </a:r>
          </a:p>
          <a:p>
            <a:pPr lvl="1">
              <a:buClr>
                <a:schemeClr val="tx1"/>
              </a:buClr>
              <a:buFontTx/>
              <a:buNone/>
            </a:pPr>
            <a:endParaRPr lang="en-US" altLang="en-US" sz="2400" dirty="0">
              <a:solidFill>
                <a:srgbClr val="0000FF"/>
              </a:solidFill>
            </a:endParaRPr>
          </a:p>
          <a:p>
            <a:pPr>
              <a:buClr>
                <a:schemeClr val="tx1"/>
              </a:buClr>
            </a:pPr>
            <a:endParaRPr lang="en-US" altLang="en-US" sz="3600" dirty="0"/>
          </a:p>
        </p:txBody>
      </p:sp>
      <p:sp>
        <p:nvSpPr>
          <p:cNvPr id="4" name="Title 3">
            <a:extLst>
              <a:ext uri="{FF2B5EF4-FFF2-40B4-BE49-F238E27FC236}">
                <a16:creationId xmlns:a16="http://schemas.microsoft.com/office/drawing/2014/main" id="{3959737F-04A3-4A4B-8D32-CA28AA939C1A}"/>
              </a:ext>
            </a:extLst>
          </p:cNvPr>
          <p:cNvSpPr>
            <a:spLocks noGrp="1"/>
          </p:cNvSpPr>
          <p:nvPr>
            <p:ph type="title"/>
          </p:nvPr>
        </p:nvSpPr>
        <p:spPr/>
        <p:txBody>
          <a:bodyPr/>
          <a:lstStyle/>
          <a:p>
            <a:r>
              <a:rPr lang="en-US" sz="4000" b="1" cap="none" spc="-73" dirty="0">
                <a:solidFill>
                  <a:srgbClr val="1CADE4"/>
                </a:solidFill>
                <a:latin typeface="Calibri"/>
                <a:ea typeface="+mn-ea"/>
                <a:cs typeface="Calibri"/>
              </a:rPr>
              <a:t>Network Architecture</a:t>
            </a:r>
          </a:p>
        </p:txBody>
      </p:sp>
    </p:spTree>
    <p:extLst>
      <p:ext uri="{BB962C8B-B14F-4D97-AF65-F5344CB8AC3E}">
        <p14:creationId xmlns:p14="http://schemas.microsoft.com/office/powerpoint/2010/main" val="250186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98"/>
          <a:stretch/>
        </p:blipFill>
        <p:spPr>
          <a:xfrm>
            <a:off x="49518" y="487"/>
            <a:ext cx="12192000" cy="6857027"/>
          </a:xfrm>
          <a:prstGeom prst="rect">
            <a:avLst/>
          </a:prstGeom>
        </p:spPr>
      </p:pic>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 </a:t>
            </a:r>
          </a:p>
        </p:txBody>
      </p:sp>
      <p:sp>
        <p:nvSpPr>
          <p:cNvPr id="6" name="TextBox 5"/>
          <p:cNvSpPr txBox="1"/>
          <p:nvPr/>
        </p:nvSpPr>
        <p:spPr>
          <a:xfrm>
            <a:off x="418643" y="1841125"/>
            <a:ext cx="5677357" cy="4629948"/>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Artificial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Introduction to Neurons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Neuron Model</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Activation Functions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Neural Network Architecture</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Types of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Applications, Advantages and Limitations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Layer Neural Network Code</a:t>
            </a:r>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13807" y="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27"/>
          <p:cNvSpPr txBox="1">
            <a:spLocks noChangeArrowheads="1"/>
          </p:cNvSpPr>
          <p:nvPr/>
        </p:nvSpPr>
        <p:spPr bwMode="auto">
          <a:xfrm>
            <a:off x="2370098" y="3895815"/>
            <a:ext cx="21852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00FF"/>
                </a:solidFill>
              </a:rPr>
              <a:t>Input layer</a:t>
            </a:r>
          </a:p>
          <a:p>
            <a:pPr algn="ctr"/>
            <a:r>
              <a:rPr lang="en-US" altLang="en-US" b="1" i="1" dirty="0">
                <a:solidFill>
                  <a:srgbClr val="0000FF"/>
                </a:solidFill>
              </a:rPr>
              <a:t>of</a:t>
            </a:r>
          </a:p>
          <a:p>
            <a:pPr algn="ctr"/>
            <a:r>
              <a:rPr lang="en-US" altLang="en-US" b="1" i="1" dirty="0">
                <a:solidFill>
                  <a:srgbClr val="0000FF"/>
                </a:solidFill>
              </a:rPr>
              <a:t>source nodes</a:t>
            </a:r>
            <a:endParaRPr lang="en-US" altLang="en-US" dirty="0"/>
          </a:p>
        </p:txBody>
      </p:sp>
      <p:sp>
        <p:nvSpPr>
          <p:cNvPr id="4" name="Text Box 28"/>
          <p:cNvSpPr txBox="1">
            <a:spLocks noChangeArrowheads="1"/>
          </p:cNvSpPr>
          <p:nvPr/>
        </p:nvSpPr>
        <p:spPr bwMode="auto">
          <a:xfrm>
            <a:off x="8388177" y="3743415"/>
            <a:ext cx="19960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9900"/>
                </a:solidFill>
              </a:rPr>
              <a:t>Output layer</a:t>
            </a:r>
          </a:p>
          <a:p>
            <a:pPr algn="ctr"/>
            <a:r>
              <a:rPr lang="en-US" altLang="en-US" b="1" i="1" dirty="0">
                <a:solidFill>
                  <a:srgbClr val="009900"/>
                </a:solidFill>
              </a:rPr>
              <a:t>of</a:t>
            </a:r>
          </a:p>
          <a:p>
            <a:pPr algn="ctr"/>
            <a:r>
              <a:rPr lang="en-US" altLang="en-US" b="1" i="1" dirty="0">
                <a:solidFill>
                  <a:srgbClr val="009900"/>
                </a:solidFill>
              </a:rPr>
              <a:t>neurons</a:t>
            </a:r>
            <a:endParaRPr lang="en-US" altLang="en-US" dirty="0"/>
          </a:p>
        </p:txBody>
      </p:sp>
      <p:grpSp>
        <p:nvGrpSpPr>
          <p:cNvPr id="5" name="Group 4"/>
          <p:cNvGrpSpPr>
            <a:grpSpLocks/>
          </p:cNvGrpSpPr>
          <p:nvPr/>
        </p:nvGrpSpPr>
        <p:grpSpPr bwMode="auto">
          <a:xfrm>
            <a:off x="5018088" y="3210015"/>
            <a:ext cx="2514600" cy="2362200"/>
            <a:chOff x="2688" y="2352"/>
            <a:chExt cx="1584" cy="1488"/>
          </a:xfrm>
        </p:grpSpPr>
        <p:grpSp>
          <p:nvGrpSpPr>
            <p:cNvPr id="6" name="Group 5"/>
            <p:cNvGrpSpPr>
              <a:grpSpLocks/>
            </p:cNvGrpSpPr>
            <p:nvPr/>
          </p:nvGrpSpPr>
          <p:grpSpPr bwMode="auto">
            <a:xfrm>
              <a:off x="2688" y="2352"/>
              <a:ext cx="1056" cy="1488"/>
              <a:chOff x="2688" y="2352"/>
              <a:chExt cx="1056" cy="1488"/>
            </a:xfrm>
          </p:grpSpPr>
          <p:sp>
            <p:nvSpPr>
              <p:cNvPr id="11" name="Line 7"/>
              <p:cNvSpPr>
                <a:spLocks noChangeShapeType="1"/>
              </p:cNvSpPr>
              <p:nvPr/>
            </p:nvSpPr>
            <p:spPr bwMode="auto">
              <a:xfrm flipV="1">
                <a:off x="2832" y="249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Line 8"/>
              <p:cNvSpPr>
                <a:spLocks noChangeShapeType="1"/>
              </p:cNvSpPr>
              <p:nvPr/>
            </p:nvSpPr>
            <p:spPr bwMode="auto">
              <a:xfrm flipV="1">
                <a:off x="2832" y="2496"/>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13" name="Group 12"/>
              <p:cNvGrpSpPr>
                <a:grpSpLocks/>
              </p:cNvGrpSpPr>
              <p:nvPr/>
            </p:nvGrpSpPr>
            <p:grpSpPr bwMode="auto">
              <a:xfrm>
                <a:off x="2688" y="2352"/>
                <a:ext cx="1056" cy="1488"/>
                <a:chOff x="2688" y="2352"/>
                <a:chExt cx="1056" cy="1488"/>
              </a:xfrm>
            </p:grpSpPr>
            <p:sp>
              <p:nvSpPr>
                <p:cNvPr id="14" name="Oval 13"/>
                <p:cNvSpPr>
                  <a:spLocks noChangeArrowheads="1"/>
                </p:cNvSpPr>
                <p:nvPr/>
              </p:nvSpPr>
              <p:spPr bwMode="auto">
                <a:xfrm>
                  <a:off x="3504" y="235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Oval 14"/>
                <p:cNvSpPr>
                  <a:spLocks noChangeArrowheads="1"/>
                </p:cNvSpPr>
                <p:nvPr/>
              </p:nvSpPr>
              <p:spPr bwMode="auto">
                <a:xfrm>
                  <a:off x="3504" y="273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Oval 15"/>
                <p:cNvSpPr>
                  <a:spLocks noChangeArrowheads="1"/>
                </p:cNvSpPr>
                <p:nvPr/>
              </p:nvSpPr>
              <p:spPr bwMode="auto">
                <a:xfrm>
                  <a:off x="3504" y="3168"/>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Oval 16"/>
                <p:cNvSpPr>
                  <a:spLocks noChangeArrowheads="1"/>
                </p:cNvSpPr>
                <p:nvPr/>
              </p:nvSpPr>
              <p:spPr bwMode="auto">
                <a:xfrm>
                  <a:off x="3504" y="360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Rectangle 17"/>
                <p:cNvSpPr>
                  <a:spLocks noChangeArrowheads="1"/>
                </p:cNvSpPr>
                <p:nvPr/>
              </p:nvSpPr>
              <p:spPr bwMode="auto">
                <a:xfrm>
                  <a:off x="2688" y="268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Rectangle 18"/>
                <p:cNvSpPr>
                  <a:spLocks noChangeArrowheads="1"/>
                </p:cNvSpPr>
                <p:nvPr/>
              </p:nvSpPr>
              <p:spPr bwMode="auto">
                <a:xfrm>
                  <a:off x="2688" y="3024"/>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Rectangle 19"/>
                <p:cNvSpPr>
                  <a:spLocks noChangeArrowheads="1"/>
                </p:cNvSpPr>
                <p:nvPr/>
              </p:nvSpPr>
              <p:spPr bwMode="auto">
                <a:xfrm>
                  <a:off x="2688" y="340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7"/>
                <p:cNvSpPr>
                  <a:spLocks noChangeShapeType="1"/>
                </p:cNvSpPr>
                <p:nvPr/>
              </p:nvSpPr>
              <p:spPr bwMode="auto">
                <a:xfrm>
                  <a:off x="2832" y="2736"/>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8"/>
                <p:cNvSpPr>
                  <a:spLocks noChangeShapeType="1"/>
                </p:cNvSpPr>
                <p:nvPr/>
              </p:nvSpPr>
              <p:spPr bwMode="auto">
                <a:xfrm>
                  <a:off x="2832" y="27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9"/>
                <p:cNvSpPr>
                  <a:spLocks noChangeShapeType="1"/>
                </p:cNvSpPr>
                <p:nvPr/>
              </p:nvSpPr>
              <p:spPr bwMode="auto">
                <a:xfrm>
                  <a:off x="2832" y="273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0"/>
                <p:cNvSpPr>
                  <a:spLocks noChangeShapeType="1"/>
                </p:cNvSpPr>
                <p:nvPr/>
              </p:nvSpPr>
              <p:spPr bwMode="auto">
                <a:xfrm flipV="1">
                  <a:off x="2832" y="2832"/>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1"/>
                <p:cNvSpPr>
                  <a:spLocks noChangeShapeType="1"/>
                </p:cNvSpPr>
                <p:nvPr/>
              </p:nvSpPr>
              <p:spPr bwMode="auto">
                <a:xfrm>
                  <a:off x="2832" y="3072"/>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2"/>
                <p:cNvSpPr>
                  <a:spLocks noChangeShapeType="1"/>
                </p:cNvSpPr>
                <p:nvPr/>
              </p:nvSpPr>
              <p:spPr bwMode="auto">
                <a:xfrm>
                  <a:off x="2832" y="3072"/>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3"/>
                <p:cNvSpPr>
                  <a:spLocks noChangeShapeType="1"/>
                </p:cNvSpPr>
                <p:nvPr/>
              </p:nvSpPr>
              <p:spPr bwMode="auto">
                <a:xfrm flipV="1">
                  <a:off x="2832" y="249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4"/>
                <p:cNvSpPr>
                  <a:spLocks noChangeShapeType="1"/>
                </p:cNvSpPr>
                <p:nvPr/>
              </p:nvSpPr>
              <p:spPr bwMode="auto">
                <a:xfrm flipV="1">
                  <a:off x="2832" y="2880"/>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5"/>
                <p:cNvSpPr>
                  <a:spLocks noChangeShapeType="1"/>
                </p:cNvSpPr>
                <p:nvPr/>
              </p:nvSpPr>
              <p:spPr bwMode="auto">
                <a:xfrm flipV="1">
                  <a:off x="2832" y="3312"/>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Line 26"/>
                <p:cNvSpPr>
                  <a:spLocks noChangeShapeType="1"/>
                </p:cNvSpPr>
                <p:nvPr/>
              </p:nvSpPr>
              <p:spPr bwMode="auto">
                <a:xfrm>
                  <a:off x="2832" y="345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grpSp>
        <p:sp>
          <p:nvSpPr>
            <p:cNvPr id="7" name="Line 29"/>
            <p:cNvSpPr>
              <a:spLocks noChangeShapeType="1"/>
            </p:cNvSpPr>
            <p:nvPr/>
          </p:nvSpPr>
          <p:spPr bwMode="auto">
            <a:xfrm flipV="1">
              <a:off x="37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Line 30"/>
            <p:cNvSpPr>
              <a:spLocks noChangeShapeType="1"/>
            </p:cNvSpPr>
            <p:nvPr/>
          </p:nvSpPr>
          <p:spPr bwMode="auto">
            <a:xfrm flipV="1">
              <a:off x="3744" y="288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Line 31"/>
            <p:cNvSpPr>
              <a:spLocks noChangeShapeType="1"/>
            </p:cNvSpPr>
            <p:nvPr/>
          </p:nvSpPr>
          <p:spPr bwMode="auto">
            <a:xfrm flipV="1">
              <a:off x="3744" y="33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32"/>
            <p:cNvSpPr>
              <a:spLocks noChangeShapeType="1"/>
            </p:cNvSpPr>
            <p:nvPr/>
          </p:nvSpPr>
          <p:spPr bwMode="auto">
            <a:xfrm flipV="1">
              <a:off x="3744"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1" name="Title 30">
            <a:extLst>
              <a:ext uri="{FF2B5EF4-FFF2-40B4-BE49-F238E27FC236}">
                <a16:creationId xmlns:a16="http://schemas.microsoft.com/office/drawing/2014/main" id="{62981F51-2EC8-4B76-8960-35BFEF3F3A32}"/>
              </a:ext>
            </a:extLst>
          </p:cNvPr>
          <p:cNvSpPr>
            <a:spLocks noGrp="1"/>
          </p:cNvSpPr>
          <p:nvPr>
            <p:ph type="title"/>
          </p:nvPr>
        </p:nvSpPr>
        <p:spPr/>
        <p:txBody>
          <a:bodyPr>
            <a:normAutofit/>
          </a:bodyPr>
          <a:lstStyle/>
          <a:p>
            <a:r>
              <a:rPr lang="en-US" altLang="en-US" sz="4000" b="1" cap="none" spc="-73" dirty="0">
                <a:solidFill>
                  <a:srgbClr val="1CADE4"/>
                </a:solidFill>
                <a:latin typeface="Calibri"/>
                <a:ea typeface="+mn-ea"/>
                <a:cs typeface="Calibri"/>
              </a:rPr>
              <a:t>Single Layer Feed-forward </a:t>
            </a:r>
            <a:endParaRPr lang="en-US" sz="4000" b="1" cap="none" spc="-73" dirty="0">
              <a:solidFill>
                <a:srgbClr val="1CADE4"/>
              </a:solidFill>
              <a:latin typeface="Calibri"/>
              <a:ea typeface="+mn-ea"/>
              <a:cs typeface="Calibri"/>
            </a:endParaRPr>
          </a:p>
        </p:txBody>
      </p:sp>
      <p:sp>
        <p:nvSpPr>
          <p:cNvPr id="32" name="Content Placeholder 31">
            <a:extLst>
              <a:ext uri="{FF2B5EF4-FFF2-40B4-BE49-F238E27FC236}">
                <a16:creationId xmlns:a16="http://schemas.microsoft.com/office/drawing/2014/main" id="{2940A74F-E5D6-4FFF-9771-3181458199DF}"/>
              </a:ext>
            </a:extLst>
          </p:cNvPr>
          <p:cNvSpPr>
            <a:spLocks noGrp="1"/>
          </p:cNvSpPr>
          <p:nvPr>
            <p:ph sz="quarter" idx="13"/>
          </p:nvPr>
        </p:nvSpPr>
        <p:spPr/>
        <p:txBody>
          <a:bodyPr/>
          <a:lstStyle/>
          <a:p>
            <a:r>
              <a:rPr lang="en-US" dirty="0"/>
              <a:t> Neural Network having two input units and one output units with no hidden layers. These are also known as ‘single layer </a:t>
            </a:r>
            <a:r>
              <a:rPr lang="en-US" dirty="0" err="1"/>
              <a:t>perceptrons</a:t>
            </a:r>
            <a:r>
              <a:rPr lang="en-US" dirty="0"/>
              <a:t>.</a:t>
            </a:r>
            <a:endParaRPr lang="en-IN" dirty="0"/>
          </a:p>
        </p:txBody>
      </p:sp>
    </p:spTree>
    <p:extLst>
      <p:ext uri="{BB962C8B-B14F-4D97-AF65-F5344CB8AC3E}">
        <p14:creationId xmlns:p14="http://schemas.microsoft.com/office/powerpoint/2010/main" val="4132960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35"/>
          <p:cNvSpPr txBox="1">
            <a:spLocks noChangeArrowheads="1"/>
          </p:cNvSpPr>
          <p:nvPr/>
        </p:nvSpPr>
        <p:spPr bwMode="auto">
          <a:xfrm>
            <a:off x="2644066" y="3352801"/>
            <a:ext cx="9348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00FF"/>
                </a:solidFill>
              </a:rPr>
              <a:t>Input</a:t>
            </a:r>
          </a:p>
          <a:p>
            <a:pPr algn="ctr"/>
            <a:r>
              <a:rPr lang="en-US" altLang="en-US" b="1" i="1">
                <a:solidFill>
                  <a:srgbClr val="0000FF"/>
                </a:solidFill>
              </a:rPr>
              <a:t>layer</a:t>
            </a:r>
            <a:endParaRPr lang="en-US" altLang="en-US"/>
          </a:p>
        </p:txBody>
      </p:sp>
      <p:sp>
        <p:nvSpPr>
          <p:cNvPr id="4" name="Text Box 36"/>
          <p:cNvSpPr txBox="1">
            <a:spLocks noChangeArrowheads="1"/>
          </p:cNvSpPr>
          <p:nvPr/>
        </p:nvSpPr>
        <p:spPr bwMode="auto">
          <a:xfrm>
            <a:off x="8510224" y="3276601"/>
            <a:ext cx="119135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9900"/>
                </a:solidFill>
              </a:rPr>
              <a:t>Output</a:t>
            </a:r>
          </a:p>
          <a:p>
            <a:pPr algn="ctr"/>
            <a:r>
              <a:rPr lang="en-US" altLang="en-US" b="1" i="1">
                <a:solidFill>
                  <a:srgbClr val="009900"/>
                </a:solidFill>
              </a:rPr>
              <a:t>layer</a:t>
            </a:r>
          </a:p>
        </p:txBody>
      </p:sp>
      <p:sp>
        <p:nvSpPr>
          <p:cNvPr id="5" name="Text Box 37"/>
          <p:cNvSpPr txBox="1">
            <a:spLocks noChangeArrowheads="1"/>
          </p:cNvSpPr>
          <p:nvPr/>
        </p:nvSpPr>
        <p:spPr bwMode="auto">
          <a:xfrm>
            <a:off x="4705350" y="5181600"/>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b="1" i="1">
                <a:solidFill>
                  <a:srgbClr val="996600"/>
                </a:solidFill>
              </a:rPr>
              <a:t>Hidden Layer</a:t>
            </a:r>
            <a:endParaRPr lang="en-US" altLang="en-US"/>
          </a:p>
        </p:txBody>
      </p:sp>
      <p:grpSp>
        <p:nvGrpSpPr>
          <p:cNvPr id="6" name="Group 5"/>
          <p:cNvGrpSpPr>
            <a:grpSpLocks/>
          </p:cNvGrpSpPr>
          <p:nvPr/>
        </p:nvGrpSpPr>
        <p:grpSpPr bwMode="auto">
          <a:xfrm>
            <a:off x="4400550" y="2590800"/>
            <a:ext cx="3733800" cy="2362200"/>
            <a:chOff x="2256" y="1680"/>
            <a:chExt cx="2352" cy="1488"/>
          </a:xfrm>
        </p:grpSpPr>
        <p:grpSp>
          <p:nvGrpSpPr>
            <p:cNvPr id="8" name="Group 7"/>
            <p:cNvGrpSpPr>
              <a:grpSpLocks/>
            </p:cNvGrpSpPr>
            <p:nvPr/>
          </p:nvGrpSpPr>
          <p:grpSpPr bwMode="auto">
            <a:xfrm>
              <a:off x="2256" y="1680"/>
              <a:ext cx="1824" cy="1488"/>
              <a:chOff x="2256" y="1680"/>
              <a:chExt cx="1824" cy="1488"/>
            </a:xfrm>
          </p:grpSpPr>
          <p:sp>
            <p:nvSpPr>
              <p:cNvPr id="11" name="Oval 10"/>
              <p:cNvSpPr>
                <a:spLocks noChangeArrowheads="1"/>
              </p:cNvSpPr>
              <p:nvPr/>
            </p:nvSpPr>
            <p:spPr bwMode="auto">
              <a:xfrm>
                <a:off x="3072" y="1680"/>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3072" y="2064"/>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Oval 12"/>
              <p:cNvSpPr>
                <a:spLocks noChangeArrowheads="1"/>
              </p:cNvSpPr>
              <p:nvPr/>
            </p:nvSpPr>
            <p:spPr bwMode="auto">
              <a:xfrm>
                <a:off x="3072" y="2496"/>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Oval 13"/>
              <p:cNvSpPr>
                <a:spLocks noChangeArrowheads="1"/>
              </p:cNvSpPr>
              <p:nvPr/>
            </p:nvSpPr>
            <p:spPr bwMode="auto">
              <a:xfrm>
                <a:off x="3072" y="2928"/>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Rectangle 14"/>
              <p:cNvSpPr>
                <a:spLocks noChangeArrowheads="1"/>
              </p:cNvSpPr>
              <p:nvPr/>
            </p:nvSpPr>
            <p:spPr bwMode="auto">
              <a:xfrm>
                <a:off x="2256" y="201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Rectangle 15"/>
              <p:cNvSpPr>
                <a:spLocks noChangeArrowheads="1"/>
              </p:cNvSpPr>
              <p:nvPr/>
            </p:nvSpPr>
            <p:spPr bwMode="auto">
              <a:xfrm>
                <a:off x="2256" y="2352"/>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Rectangle 16"/>
              <p:cNvSpPr>
                <a:spLocks noChangeArrowheads="1"/>
              </p:cNvSpPr>
              <p:nvPr/>
            </p:nvSpPr>
            <p:spPr bwMode="auto">
              <a:xfrm>
                <a:off x="2256" y="273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12"/>
              <p:cNvSpPr>
                <a:spLocks noChangeShapeType="1"/>
              </p:cNvSpPr>
              <p:nvPr/>
            </p:nvSpPr>
            <p:spPr bwMode="auto">
              <a:xfrm flipV="1">
                <a:off x="2400" y="182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13"/>
              <p:cNvSpPr>
                <a:spLocks noChangeShapeType="1"/>
              </p:cNvSpPr>
              <p:nvPr/>
            </p:nvSpPr>
            <p:spPr bwMode="auto">
              <a:xfrm>
                <a:off x="2400" y="2064"/>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14"/>
              <p:cNvSpPr>
                <a:spLocks noChangeShapeType="1"/>
              </p:cNvSpPr>
              <p:nvPr/>
            </p:nvSpPr>
            <p:spPr bwMode="auto">
              <a:xfrm>
                <a:off x="2400" y="2064"/>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5"/>
              <p:cNvSpPr>
                <a:spLocks noChangeShapeType="1"/>
              </p:cNvSpPr>
              <p:nvPr/>
            </p:nvSpPr>
            <p:spPr bwMode="auto">
              <a:xfrm>
                <a:off x="2400" y="206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6"/>
              <p:cNvSpPr>
                <a:spLocks noChangeShapeType="1"/>
              </p:cNvSpPr>
              <p:nvPr/>
            </p:nvSpPr>
            <p:spPr bwMode="auto">
              <a:xfrm flipV="1">
                <a:off x="2400" y="1824"/>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7"/>
              <p:cNvSpPr>
                <a:spLocks noChangeShapeType="1"/>
              </p:cNvSpPr>
              <p:nvPr/>
            </p:nvSpPr>
            <p:spPr bwMode="auto">
              <a:xfrm>
                <a:off x="2400" y="2400"/>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18"/>
              <p:cNvSpPr>
                <a:spLocks noChangeShapeType="1"/>
              </p:cNvSpPr>
              <p:nvPr/>
            </p:nvSpPr>
            <p:spPr bwMode="auto">
              <a:xfrm flipV="1">
                <a:off x="2400" y="2208"/>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19"/>
              <p:cNvSpPr>
                <a:spLocks noChangeShapeType="1"/>
              </p:cNvSpPr>
              <p:nvPr/>
            </p:nvSpPr>
            <p:spPr bwMode="auto">
              <a:xfrm flipV="1">
                <a:off x="2400" y="2640"/>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0"/>
              <p:cNvSpPr>
                <a:spLocks noChangeShapeType="1"/>
              </p:cNvSpPr>
              <p:nvPr/>
            </p:nvSpPr>
            <p:spPr bwMode="auto">
              <a:xfrm>
                <a:off x="2400" y="278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2"/>
              <p:cNvSpPr>
                <a:spLocks noChangeShapeType="1"/>
              </p:cNvSpPr>
              <p:nvPr/>
            </p:nvSpPr>
            <p:spPr bwMode="auto">
              <a:xfrm flipV="1">
                <a:off x="2400" y="2160"/>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3"/>
              <p:cNvSpPr>
                <a:spLocks noChangeShapeType="1"/>
              </p:cNvSpPr>
              <p:nvPr/>
            </p:nvSpPr>
            <p:spPr bwMode="auto">
              <a:xfrm>
                <a:off x="2400" y="2400"/>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4"/>
              <p:cNvSpPr>
                <a:spLocks noChangeShapeType="1"/>
              </p:cNvSpPr>
              <p:nvPr/>
            </p:nvSpPr>
            <p:spPr bwMode="auto">
              <a:xfrm flipV="1">
                <a:off x="2400" y="182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Oval 29"/>
              <p:cNvSpPr>
                <a:spLocks noChangeArrowheads="1"/>
              </p:cNvSpPr>
              <p:nvPr/>
            </p:nvSpPr>
            <p:spPr bwMode="auto">
              <a:xfrm>
                <a:off x="3840" y="259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1" name="Oval 30"/>
              <p:cNvSpPr>
                <a:spLocks noChangeArrowheads="1"/>
              </p:cNvSpPr>
              <p:nvPr/>
            </p:nvSpPr>
            <p:spPr bwMode="auto">
              <a:xfrm>
                <a:off x="3840" y="201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27"/>
              <p:cNvSpPr>
                <a:spLocks noChangeShapeType="1"/>
              </p:cNvSpPr>
              <p:nvPr/>
            </p:nvSpPr>
            <p:spPr bwMode="auto">
              <a:xfrm>
                <a:off x="3312" y="182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28"/>
              <p:cNvSpPr>
                <a:spLocks noChangeShapeType="1"/>
              </p:cNvSpPr>
              <p:nvPr/>
            </p:nvSpPr>
            <p:spPr bwMode="auto">
              <a:xfrm>
                <a:off x="3312" y="1824"/>
                <a:ext cx="528"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29"/>
              <p:cNvSpPr>
                <a:spLocks noChangeShapeType="1"/>
              </p:cNvSpPr>
              <p:nvPr/>
            </p:nvSpPr>
            <p:spPr bwMode="auto">
              <a:xfrm flipV="1">
                <a:off x="3312" y="2112"/>
                <a:ext cx="52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5" name="Line 30"/>
              <p:cNvSpPr>
                <a:spLocks noChangeShapeType="1"/>
              </p:cNvSpPr>
              <p:nvPr/>
            </p:nvSpPr>
            <p:spPr bwMode="auto">
              <a:xfrm>
                <a:off x="3312" y="2160"/>
                <a:ext cx="52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6" name="Line 31"/>
              <p:cNvSpPr>
                <a:spLocks noChangeShapeType="1"/>
              </p:cNvSpPr>
              <p:nvPr/>
            </p:nvSpPr>
            <p:spPr bwMode="auto">
              <a:xfrm flipV="1">
                <a:off x="3312" y="2112"/>
                <a:ext cx="52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7" name="Line 32"/>
              <p:cNvSpPr>
                <a:spLocks noChangeShapeType="1"/>
              </p:cNvSpPr>
              <p:nvPr/>
            </p:nvSpPr>
            <p:spPr bwMode="auto">
              <a:xfrm>
                <a:off x="3312" y="2592"/>
                <a:ext cx="52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8" name="Line 33"/>
              <p:cNvSpPr>
                <a:spLocks noChangeShapeType="1"/>
              </p:cNvSpPr>
              <p:nvPr/>
            </p:nvSpPr>
            <p:spPr bwMode="auto">
              <a:xfrm flipV="1">
                <a:off x="3312" y="2112"/>
                <a:ext cx="52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Line 34"/>
              <p:cNvSpPr>
                <a:spLocks noChangeShapeType="1"/>
              </p:cNvSpPr>
              <p:nvPr/>
            </p:nvSpPr>
            <p:spPr bwMode="auto">
              <a:xfrm flipV="1">
                <a:off x="3312" y="2688"/>
                <a:ext cx="52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9" name="Line 80"/>
            <p:cNvSpPr>
              <a:spLocks noChangeShapeType="1"/>
            </p:cNvSpPr>
            <p:nvPr/>
          </p:nvSpPr>
          <p:spPr bwMode="auto">
            <a:xfrm flipV="1">
              <a:off x="4080" y="21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81"/>
            <p:cNvSpPr>
              <a:spLocks noChangeShapeType="1"/>
            </p:cNvSpPr>
            <p:nvPr/>
          </p:nvSpPr>
          <p:spPr bwMode="auto">
            <a:xfrm flipV="1">
              <a:off x="4080"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7" name="Text Box 85"/>
          <p:cNvSpPr txBox="1">
            <a:spLocks noChangeArrowheads="1"/>
          </p:cNvSpPr>
          <p:nvPr/>
        </p:nvSpPr>
        <p:spPr bwMode="auto">
          <a:xfrm>
            <a:off x="4814887" y="2057400"/>
            <a:ext cx="210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a:t>3-4-2 Network</a:t>
            </a:r>
          </a:p>
        </p:txBody>
      </p:sp>
      <p:sp>
        <p:nvSpPr>
          <p:cNvPr id="40" name="Title 39">
            <a:extLst>
              <a:ext uri="{FF2B5EF4-FFF2-40B4-BE49-F238E27FC236}">
                <a16:creationId xmlns:a16="http://schemas.microsoft.com/office/drawing/2014/main" id="{4D65E82B-A701-4338-90EB-0B420B864A4F}"/>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Multi Layer Feed-forward </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235605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886691" y="1724258"/>
            <a:ext cx="1041861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300" dirty="0"/>
              <a:t>Recurrent Network with </a:t>
            </a:r>
            <a:r>
              <a:rPr lang="en-US" altLang="en-US" sz="2300" b="1" i="1" dirty="0">
                <a:solidFill>
                  <a:srgbClr val="996600"/>
                </a:solidFill>
              </a:rPr>
              <a:t>hidden neuron(s)</a:t>
            </a:r>
            <a:r>
              <a:rPr lang="en-US" altLang="en-US" sz="2300" dirty="0"/>
              <a:t>: unit delay operator </a:t>
            </a:r>
            <a:r>
              <a:rPr lang="en-US" altLang="en-US" sz="2300" i="1" dirty="0">
                <a:solidFill>
                  <a:srgbClr val="0000FF"/>
                </a:solidFill>
              </a:rPr>
              <a:t>z</a:t>
            </a:r>
            <a:r>
              <a:rPr lang="en-US" altLang="en-US" sz="2300" i="1" baseline="30000" dirty="0">
                <a:solidFill>
                  <a:srgbClr val="0000FF"/>
                </a:solidFill>
              </a:rPr>
              <a:t>-1 </a:t>
            </a:r>
            <a:r>
              <a:rPr lang="en-US" altLang="en-US" sz="2300" dirty="0"/>
              <a:t>implies dynamic system</a:t>
            </a:r>
            <a:endParaRPr lang="en-US" altLang="en-US" sz="2300" b="1" i="1" baseline="30000" dirty="0">
              <a:solidFill>
                <a:srgbClr val="0000FF"/>
              </a:solidFill>
            </a:endParaRPr>
          </a:p>
          <a:p>
            <a:pPr>
              <a:buFontTx/>
              <a:buNone/>
            </a:pPr>
            <a:endParaRPr lang="en-US" altLang="en-US" sz="2800" dirty="0"/>
          </a:p>
        </p:txBody>
      </p:sp>
      <p:grpSp>
        <p:nvGrpSpPr>
          <p:cNvPr id="3" name="Group 2"/>
          <p:cNvGrpSpPr>
            <a:grpSpLocks/>
          </p:cNvGrpSpPr>
          <p:nvPr/>
        </p:nvGrpSpPr>
        <p:grpSpPr bwMode="auto">
          <a:xfrm>
            <a:off x="3390900" y="3057622"/>
            <a:ext cx="5198918" cy="2978935"/>
            <a:chOff x="1104" y="1632"/>
            <a:chExt cx="4080" cy="2160"/>
          </a:xfrm>
        </p:grpSpPr>
        <p:sp>
          <p:nvSpPr>
            <p:cNvPr id="5" name="Oval 4"/>
            <p:cNvSpPr>
              <a:spLocks noChangeArrowheads="1"/>
            </p:cNvSpPr>
            <p:nvPr/>
          </p:nvSpPr>
          <p:spPr bwMode="auto">
            <a:xfrm>
              <a:off x="3744" y="312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3744" y="163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3744" y="2352"/>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Rectangle 7"/>
            <p:cNvSpPr>
              <a:spLocks noChangeArrowheads="1"/>
            </p:cNvSpPr>
            <p:nvPr/>
          </p:nvSpPr>
          <p:spPr bwMode="auto">
            <a:xfrm>
              <a:off x="2544" y="364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2544" y="168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Rectangle 9"/>
            <p:cNvSpPr>
              <a:spLocks noChangeArrowheads="1"/>
            </p:cNvSpPr>
            <p:nvPr/>
          </p:nvSpPr>
          <p:spPr bwMode="auto">
            <a:xfrm>
              <a:off x="2544" y="240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Rectangle 10"/>
            <p:cNvSpPr>
              <a:spLocks noChangeArrowheads="1"/>
            </p:cNvSpPr>
            <p:nvPr/>
          </p:nvSpPr>
          <p:spPr bwMode="auto">
            <a:xfrm>
              <a:off x="2544" y="316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Text Box 13"/>
            <p:cNvSpPr txBox="1">
              <a:spLocks noChangeArrowheads="1"/>
            </p:cNvSpPr>
            <p:nvPr/>
          </p:nvSpPr>
          <p:spPr bwMode="auto">
            <a:xfrm>
              <a:off x="1104" y="163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dirty="0">
                  <a:solidFill>
                    <a:srgbClr val="0000FF"/>
                  </a:solidFill>
                </a:rPr>
                <a:t>z</a:t>
              </a:r>
              <a:r>
                <a:rPr lang="en-US" altLang="en-US" sz="2000" i="1" baseline="30000" dirty="0">
                  <a:solidFill>
                    <a:srgbClr val="0000FF"/>
                  </a:solidFill>
                </a:rPr>
                <a:t>-1</a:t>
              </a:r>
              <a:endParaRPr lang="en-US" altLang="en-US" sz="2000" b="1" i="1" baseline="30000" dirty="0">
                <a:solidFill>
                  <a:srgbClr val="0000FF"/>
                </a:solidFill>
              </a:endParaRPr>
            </a:p>
          </p:txBody>
        </p:sp>
        <p:sp>
          <p:nvSpPr>
            <p:cNvPr id="13" name="Text Box 14"/>
            <p:cNvSpPr txBox="1">
              <a:spLocks noChangeArrowheads="1"/>
            </p:cNvSpPr>
            <p:nvPr/>
          </p:nvSpPr>
          <p:spPr bwMode="auto">
            <a:xfrm>
              <a:off x="1104" y="235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sp>
          <p:nvSpPr>
            <p:cNvPr id="14" name="Text Box 15"/>
            <p:cNvSpPr txBox="1">
              <a:spLocks noChangeArrowheads="1"/>
            </p:cNvSpPr>
            <p:nvPr/>
          </p:nvSpPr>
          <p:spPr bwMode="auto">
            <a:xfrm>
              <a:off x="1104" y="3120"/>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cxnSp>
          <p:nvCxnSpPr>
            <p:cNvPr id="15" name="AutoShape 37"/>
            <p:cNvCxnSpPr>
              <a:cxnSpLocks noChangeShapeType="1"/>
              <a:stCxn id="7" idx="6"/>
              <a:endCxn id="13" idx="1"/>
            </p:cNvCxnSpPr>
            <p:nvPr/>
          </p:nvCxnSpPr>
          <p:spPr bwMode="auto">
            <a:xfrm flipH="1">
              <a:off x="1104" y="2472"/>
              <a:ext cx="2880" cy="9"/>
            </a:xfrm>
            <a:prstGeom prst="bentConnector5">
              <a:avLst>
                <a:gd name="adj1" fmla="val -15662"/>
                <a:gd name="adj2" fmla="val -13611116"/>
                <a:gd name="adj3" fmla="val 11222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8"/>
            <p:cNvCxnSpPr>
              <a:cxnSpLocks noChangeShapeType="1"/>
              <a:stCxn id="6" idx="6"/>
              <a:endCxn id="12" idx="1"/>
            </p:cNvCxnSpPr>
            <p:nvPr/>
          </p:nvCxnSpPr>
          <p:spPr bwMode="auto">
            <a:xfrm flipH="1">
              <a:off x="1104" y="1752"/>
              <a:ext cx="2880" cy="9"/>
            </a:xfrm>
            <a:prstGeom prst="bentConnector5">
              <a:avLst>
                <a:gd name="adj1" fmla="val -5000"/>
                <a:gd name="adj2" fmla="val -3488894"/>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41"/>
            <p:cNvCxnSpPr>
              <a:cxnSpLocks noChangeShapeType="1"/>
              <a:stCxn id="9" idx="3"/>
              <a:endCxn id="6" idx="2"/>
            </p:cNvCxnSpPr>
            <p:nvPr/>
          </p:nvCxnSpPr>
          <p:spPr bwMode="auto">
            <a:xfrm>
              <a:off x="2688" y="175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2"/>
            <p:cNvCxnSpPr>
              <a:cxnSpLocks noChangeShapeType="1"/>
              <a:stCxn id="10" idx="3"/>
              <a:endCxn id="7" idx="2"/>
            </p:cNvCxnSpPr>
            <p:nvPr/>
          </p:nvCxnSpPr>
          <p:spPr bwMode="auto">
            <a:xfrm>
              <a:off x="2688" y="247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a:stCxn id="11" idx="3"/>
              <a:endCxn id="5" idx="2"/>
            </p:cNvCxnSpPr>
            <p:nvPr/>
          </p:nvCxnSpPr>
          <p:spPr bwMode="auto">
            <a:xfrm>
              <a:off x="2688" y="3240"/>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44"/>
            <p:cNvCxnSpPr>
              <a:cxnSpLocks noChangeShapeType="1"/>
              <a:stCxn id="8" idx="3"/>
              <a:endCxn id="5" idx="3"/>
            </p:cNvCxnSpPr>
            <p:nvPr/>
          </p:nvCxnSpPr>
          <p:spPr bwMode="auto">
            <a:xfrm flipV="1">
              <a:off x="2688" y="3325"/>
              <a:ext cx="1091" cy="39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45"/>
            <p:cNvCxnSpPr>
              <a:cxnSpLocks noChangeShapeType="1"/>
              <a:stCxn id="8" idx="3"/>
              <a:endCxn id="7" idx="4"/>
            </p:cNvCxnSpPr>
            <p:nvPr/>
          </p:nvCxnSpPr>
          <p:spPr bwMode="auto">
            <a:xfrm flipV="1">
              <a:off x="2688" y="2592"/>
              <a:ext cx="1176" cy="112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46"/>
            <p:cNvCxnSpPr>
              <a:cxnSpLocks noChangeShapeType="1"/>
              <a:stCxn id="8" idx="3"/>
              <a:endCxn id="6" idx="4"/>
            </p:cNvCxnSpPr>
            <p:nvPr/>
          </p:nvCxnSpPr>
          <p:spPr bwMode="auto">
            <a:xfrm flipV="1">
              <a:off x="2688" y="1872"/>
              <a:ext cx="1176" cy="18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47"/>
            <p:cNvCxnSpPr>
              <a:cxnSpLocks noChangeShapeType="1"/>
              <a:stCxn id="11" idx="3"/>
              <a:endCxn id="7" idx="3"/>
            </p:cNvCxnSpPr>
            <p:nvPr/>
          </p:nvCxnSpPr>
          <p:spPr bwMode="auto">
            <a:xfrm flipV="1">
              <a:off x="2688" y="2557"/>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8"/>
            <p:cNvCxnSpPr>
              <a:cxnSpLocks noChangeShapeType="1"/>
              <a:stCxn id="11" idx="3"/>
              <a:endCxn id="6" idx="3"/>
            </p:cNvCxnSpPr>
            <p:nvPr/>
          </p:nvCxnSpPr>
          <p:spPr bwMode="auto">
            <a:xfrm flipV="1">
              <a:off x="2688" y="1837"/>
              <a:ext cx="1091" cy="14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49"/>
            <p:cNvCxnSpPr>
              <a:cxnSpLocks noChangeShapeType="1"/>
              <a:stCxn id="10" idx="3"/>
              <a:endCxn id="5" idx="1"/>
            </p:cNvCxnSpPr>
            <p:nvPr/>
          </p:nvCxnSpPr>
          <p:spPr bwMode="auto">
            <a:xfrm>
              <a:off x="2688" y="2472"/>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50"/>
            <p:cNvCxnSpPr>
              <a:cxnSpLocks noChangeShapeType="1"/>
              <a:stCxn id="10" idx="3"/>
              <a:endCxn id="6" idx="3"/>
            </p:cNvCxnSpPr>
            <p:nvPr/>
          </p:nvCxnSpPr>
          <p:spPr bwMode="auto">
            <a:xfrm flipV="1">
              <a:off x="2688" y="1837"/>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51"/>
            <p:cNvCxnSpPr>
              <a:cxnSpLocks noChangeShapeType="1"/>
              <a:stCxn id="9" idx="3"/>
              <a:endCxn id="7" idx="1"/>
            </p:cNvCxnSpPr>
            <p:nvPr/>
          </p:nvCxnSpPr>
          <p:spPr bwMode="auto">
            <a:xfrm>
              <a:off x="2688" y="1752"/>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52"/>
            <p:cNvCxnSpPr>
              <a:cxnSpLocks noChangeShapeType="1"/>
              <a:stCxn id="9" idx="3"/>
              <a:endCxn id="5" idx="0"/>
            </p:cNvCxnSpPr>
            <p:nvPr/>
          </p:nvCxnSpPr>
          <p:spPr bwMode="auto">
            <a:xfrm>
              <a:off x="2688" y="1752"/>
              <a:ext cx="1176" cy="136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54"/>
            <p:cNvCxnSpPr>
              <a:cxnSpLocks noChangeShapeType="1"/>
              <a:stCxn id="12" idx="3"/>
              <a:endCxn id="9" idx="1"/>
            </p:cNvCxnSpPr>
            <p:nvPr/>
          </p:nvCxnSpPr>
          <p:spPr bwMode="auto">
            <a:xfrm flipV="1">
              <a:off x="1401" y="175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55"/>
            <p:cNvCxnSpPr>
              <a:cxnSpLocks noChangeShapeType="1"/>
              <a:stCxn id="13" idx="3"/>
              <a:endCxn id="10" idx="1"/>
            </p:cNvCxnSpPr>
            <p:nvPr/>
          </p:nvCxnSpPr>
          <p:spPr bwMode="auto">
            <a:xfrm flipV="1">
              <a:off x="1401" y="247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57"/>
            <p:cNvCxnSpPr>
              <a:cxnSpLocks noChangeShapeType="1"/>
              <a:stCxn id="14" idx="3"/>
              <a:endCxn id="11" idx="1"/>
            </p:cNvCxnSpPr>
            <p:nvPr/>
          </p:nvCxnSpPr>
          <p:spPr bwMode="auto">
            <a:xfrm flipV="1">
              <a:off x="1401" y="3240"/>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1"/>
            <p:cNvCxnSpPr>
              <a:cxnSpLocks noChangeShapeType="1"/>
              <a:stCxn id="5" idx="6"/>
              <a:endCxn id="14" idx="1"/>
            </p:cNvCxnSpPr>
            <p:nvPr/>
          </p:nvCxnSpPr>
          <p:spPr bwMode="auto">
            <a:xfrm flipH="1">
              <a:off x="1104" y="3240"/>
              <a:ext cx="2880" cy="9"/>
            </a:xfrm>
            <a:prstGeom prst="bentConnector5">
              <a:avLst>
                <a:gd name="adj1" fmla="val -5000"/>
                <a:gd name="adj2" fmla="val 7099995"/>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Line 65"/>
            <p:cNvSpPr>
              <a:spLocks noChangeShapeType="1"/>
            </p:cNvSpPr>
            <p:nvPr/>
          </p:nvSpPr>
          <p:spPr bwMode="auto">
            <a:xfrm>
              <a:off x="4128" y="1728"/>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66"/>
            <p:cNvSpPr>
              <a:spLocks noChangeShapeType="1"/>
            </p:cNvSpPr>
            <p:nvPr/>
          </p:nvSpPr>
          <p:spPr bwMode="auto">
            <a:xfrm>
              <a:off x="4128" y="3264"/>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5" name="Title 34">
            <a:extLst>
              <a:ext uri="{FF2B5EF4-FFF2-40B4-BE49-F238E27FC236}">
                <a16:creationId xmlns:a16="http://schemas.microsoft.com/office/drawing/2014/main" id="{9E15F2B7-8F1C-4AE2-8B98-40D5CDC3697A}"/>
              </a:ext>
            </a:extLst>
          </p:cNvPr>
          <p:cNvSpPr>
            <a:spLocks noGrp="1"/>
          </p:cNvSpPr>
          <p:nvPr>
            <p:ph type="title"/>
          </p:nvPr>
        </p:nvSpPr>
        <p:spPr/>
        <p:txBody>
          <a:bodyPr/>
          <a:lstStyle/>
          <a:p>
            <a:r>
              <a:rPr lang="en-US" altLang="en-US" sz="5400" cap="none" dirty="0">
                <a:latin typeface="Arial" panose="020B0604020202020204" pitchFamily="34" charset="0"/>
                <a:cs typeface="Arial" panose="020B0604020202020204" pitchFamily="34" charset="0"/>
              </a:rPr>
              <a:t> </a:t>
            </a:r>
            <a:r>
              <a:rPr lang="en-US" altLang="en-US" sz="4000" b="1" cap="none" spc="-73" dirty="0">
                <a:solidFill>
                  <a:srgbClr val="1CADE4"/>
                </a:solidFill>
                <a:latin typeface="Calibri"/>
                <a:ea typeface="+mn-ea"/>
                <a:cs typeface="Calibri"/>
              </a:rPr>
              <a:t>Recurrent Network</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243904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FAE1107-CEC3-4041-8BAA-CDB6F6759B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impekable.com/wp-content/uploads/2017/07/deep-learning-weight-paths.gif">
            <a:extLst>
              <a:ext uri="{FF2B5EF4-FFF2-40B4-BE49-F238E27FC236}">
                <a16:creationId xmlns:a16="http://schemas.microsoft.com/office/drawing/2014/main" id="{BABAEBD1-1163-415E-B114-395ACF6F0A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5029"/>
            <a:ext cx="5455921" cy="39679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1AEA88FB-F5DD-45CE-AAE1-7B33D0ABD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3878FD-7628-4C66-B245-DBA692477934}"/>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Network Architecture</a:t>
            </a:r>
          </a:p>
        </p:txBody>
      </p:sp>
      <p:sp>
        <p:nvSpPr>
          <p:cNvPr id="3" name="Content Placeholder 2">
            <a:extLst>
              <a:ext uri="{FF2B5EF4-FFF2-40B4-BE49-F238E27FC236}">
                <a16:creationId xmlns:a16="http://schemas.microsoft.com/office/drawing/2014/main" id="{30B9A945-6430-4FFD-9C7E-258A0C7B93DE}"/>
              </a:ext>
            </a:extLst>
          </p:cNvPr>
          <p:cNvSpPr>
            <a:spLocks noGrp="1"/>
          </p:cNvSpPr>
          <p:nvPr>
            <p:ph sz="quarter" idx="13"/>
          </p:nvPr>
        </p:nvSpPr>
        <p:spPr>
          <a:xfrm>
            <a:off x="1024129" y="2286000"/>
            <a:ext cx="3791711" cy="3931920"/>
          </a:xfrm>
        </p:spPr>
        <p:txBody>
          <a:bodyPr vert="horz" lIns="45720" tIns="45720" rIns="45720" bIns="45720" rtlCol="0">
            <a:normAutofit/>
          </a:bodyPr>
          <a:lstStyle/>
          <a:p>
            <a:endParaRPr lang="en-US">
              <a:solidFill>
                <a:srgbClr val="FFFFFF"/>
              </a:solidFill>
            </a:endParaRPr>
          </a:p>
        </p:txBody>
      </p:sp>
    </p:spTree>
    <p:extLst>
      <p:ext uri="{BB962C8B-B14F-4D97-AF65-F5344CB8AC3E}">
        <p14:creationId xmlns:p14="http://schemas.microsoft.com/office/powerpoint/2010/main" val="1118035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cdn-images-1.medium.com/max/1000/0*AYTsMuWP7JdoLf78.jpg">
            <a:extLst>
              <a:ext uri="{FF2B5EF4-FFF2-40B4-BE49-F238E27FC236}">
                <a16:creationId xmlns:a16="http://schemas.microsoft.com/office/drawing/2014/main" id="{7D55D7F3-A41F-491A-9600-BD1351653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50843" y="826325"/>
            <a:ext cx="7665565" cy="5346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BE1ECD-8176-48E8-BFD7-2CB3306C5FEA}"/>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Neural Network Types</a:t>
            </a:r>
          </a:p>
        </p:txBody>
      </p:sp>
    </p:spTree>
    <p:extLst>
      <p:ext uri="{BB962C8B-B14F-4D97-AF65-F5344CB8AC3E}">
        <p14:creationId xmlns:p14="http://schemas.microsoft.com/office/powerpoint/2010/main" val="1017118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D9B9-FC7D-4B8D-9F87-62F0EEA7C613}"/>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Machine Learning</a:t>
            </a:r>
          </a:p>
        </p:txBody>
      </p:sp>
      <p:sp>
        <p:nvSpPr>
          <p:cNvPr id="3" name="Content Placeholder 2">
            <a:extLst>
              <a:ext uri="{FF2B5EF4-FFF2-40B4-BE49-F238E27FC236}">
                <a16:creationId xmlns:a16="http://schemas.microsoft.com/office/drawing/2014/main" id="{9EA512CD-637F-4CA1-9D2E-A7CA5423383E}"/>
              </a:ext>
            </a:extLst>
          </p:cNvPr>
          <p:cNvSpPr>
            <a:spLocks noGrp="1"/>
          </p:cNvSpPr>
          <p:nvPr>
            <p:ph sz="quarter" idx="13"/>
          </p:nvPr>
        </p:nvSpPr>
        <p:spPr/>
        <p:txBody>
          <a:bodyPr/>
          <a:lstStyle/>
          <a:p>
            <a:pPr>
              <a:buFont typeface="Wingdings" panose="05000000000000000000" pitchFamily="2" charset="2"/>
              <a:buChar char="§"/>
            </a:pPr>
            <a:r>
              <a:rPr lang="en-IN" dirty="0"/>
              <a:t>Multilayer Perceptron (supervised classification)</a:t>
            </a:r>
          </a:p>
          <a:p>
            <a:pPr>
              <a:buFont typeface="Wingdings" panose="05000000000000000000" pitchFamily="2" charset="2"/>
              <a:buChar char="§"/>
            </a:pPr>
            <a:r>
              <a:rPr lang="en-IN" dirty="0"/>
              <a:t>Back Propagation Network (supervised classification)</a:t>
            </a:r>
          </a:p>
          <a:p>
            <a:pPr>
              <a:buFont typeface="Wingdings" panose="05000000000000000000" pitchFamily="2" charset="2"/>
              <a:buChar char="§"/>
            </a:pPr>
            <a:r>
              <a:rPr lang="en-IN" dirty="0"/>
              <a:t>Hopfield Network (for pattern association)</a:t>
            </a:r>
          </a:p>
          <a:p>
            <a:pPr>
              <a:buFont typeface="Wingdings" panose="05000000000000000000" pitchFamily="2" charset="2"/>
              <a:buChar char="§"/>
            </a:pPr>
            <a:r>
              <a:rPr lang="en-IN" dirty="0"/>
              <a:t>Deep Neural Networks (unsupervised clustering)</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84897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58A6-5081-4618-8E34-BB2E4E836650}"/>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Deep Learning</a:t>
            </a:r>
          </a:p>
        </p:txBody>
      </p:sp>
      <p:sp>
        <p:nvSpPr>
          <p:cNvPr id="3" name="Content Placeholder 2">
            <a:extLst>
              <a:ext uri="{FF2B5EF4-FFF2-40B4-BE49-F238E27FC236}">
                <a16:creationId xmlns:a16="http://schemas.microsoft.com/office/drawing/2014/main" id="{E70228E7-0E52-4F59-A827-DAA228AFD8BC}"/>
              </a:ext>
            </a:extLst>
          </p:cNvPr>
          <p:cNvSpPr>
            <a:spLocks noGrp="1"/>
          </p:cNvSpPr>
          <p:nvPr>
            <p:ph sz="quarter" idx="13"/>
          </p:nvPr>
        </p:nvSpPr>
        <p:spPr>
          <a:xfrm>
            <a:off x="1023938" y="2222090"/>
            <a:ext cx="3880571" cy="3962810"/>
          </a:xfrm>
        </p:spPr>
        <p:txBody>
          <a:bodyPr>
            <a:normAutofit/>
          </a:bodyPr>
          <a:lstStyle/>
          <a:p>
            <a:pPr>
              <a:buFont typeface="Wingdings" panose="05000000000000000000" pitchFamily="2" charset="2"/>
              <a:buChar char="§"/>
            </a:pPr>
            <a:r>
              <a:rPr lang="en-IN" dirty="0"/>
              <a:t>Recurrent neural network</a:t>
            </a:r>
          </a:p>
          <a:p>
            <a:pPr>
              <a:buFont typeface="Wingdings" panose="05000000000000000000" pitchFamily="2" charset="2"/>
              <a:buChar char="§"/>
            </a:pPr>
            <a:r>
              <a:rPr lang="en-IN" dirty="0"/>
              <a:t>Multi-layer </a:t>
            </a:r>
            <a:r>
              <a:rPr lang="en-IN" dirty="0" err="1"/>
              <a:t>perceptrons</a:t>
            </a:r>
            <a:r>
              <a:rPr lang="en-IN" dirty="0"/>
              <a:t> (MLP)</a:t>
            </a:r>
          </a:p>
          <a:p>
            <a:pPr>
              <a:buFont typeface="Wingdings" panose="05000000000000000000" pitchFamily="2" charset="2"/>
              <a:buChar char="§"/>
            </a:pPr>
            <a:r>
              <a:rPr lang="en-IN" dirty="0"/>
              <a:t>Convolutional neural networks</a:t>
            </a:r>
          </a:p>
          <a:p>
            <a:pPr>
              <a:buFont typeface="Wingdings" panose="05000000000000000000" pitchFamily="2" charset="2"/>
              <a:buChar char="§"/>
            </a:pPr>
            <a:r>
              <a:rPr lang="en-IN" dirty="0"/>
              <a:t>Recursive neural networks</a:t>
            </a:r>
          </a:p>
        </p:txBody>
      </p:sp>
      <p:sp>
        <p:nvSpPr>
          <p:cNvPr id="4" name="Rectangle 3">
            <a:extLst>
              <a:ext uri="{FF2B5EF4-FFF2-40B4-BE49-F238E27FC236}">
                <a16:creationId xmlns:a16="http://schemas.microsoft.com/office/drawing/2014/main" id="{FA06A778-E9EF-40B3-9AE4-0D2C0549982E}"/>
              </a:ext>
            </a:extLst>
          </p:cNvPr>
          <p:cNvSpPr/>
          <p:nvPr/>
        </p:nvSpPr>
        <p:spPr>
          <a:xfrm>
            <a:off x="5440218" y="2222089"/>
            <a:ext cx="5303982" cy="2333972"/>
          </a:xfrm>
          <a:prstGeom prst="rect">
            <a:avLst/>
          </a:prstGeom>
        </p:spPr>
        <p:txBody>
          <a:bodyPr wrap="square">
            <a:spAutoFit/>
          </a:bodyPr>
          <a:lstStyle/>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Convolutional 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Self-Organizing Maps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Boltzmann machines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Stacked de-noising auto-encoders</a:t>
            </a:r>
          </a:p>
        </p:txBody>
      </p:sp>
    </p:spTree>
    <p:extLst>
      <p:ext uri="{BB962C8B-B14F-4D97-AF65-F5344CB8AC3E}">
        <p14:creationId xmlns:p14="http://schemas.microsoft.com/office/powerpoint/2010/main" val="43291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2F95-6D4D-4B54-805D-2109D14DE7AC}"/>
              </a:ext>
            </a:extLst>
          </p:cNvPr>
          <p:cNvPicPr>
            <a:picLocks noChangeAspect="1"/>
          </p:cNvPicPr>
          <p:nvPr/>
        </p:nvPicPr>
        <p:blipFill>
          <a:blip r:embed="rId2"/>
          <a:stretch>
            <a:fillRect/>
          </a:stretch>
        </p:blipFill>
        <p:spPr>
          <a:xfrm>
            <a:off x="775854" y="1389596"/>
            <a:ext cx="10640291" cy="4883188"/>
          </a:xfrm>
          <a:prstGeom prst="rect">
            <a:avLst/>
          </a:prstGeom>
        </p:spPr>
      </p:pic>
      <p:sp>
        <p:nvSpPr>
          <p:cNvPr id="2" name="Title 1">
            <a:extLst>
              <a:ext uri="{FF2B5EF4-FFF2-40B4-BE49-F238E27FC236}">
                <a16:creationId xmlns:a16="http://schemas.microsoft.com/office/drawing/2014/main" id="{70FC98B4-B7C4-48C2-B9B7-9FDF7C1A2D49}"/>
              </a:ext>
            </a:extLst>
          </p:cNvPr>
          <p:cNvSpPr>
            <a:spLocks noGrp="1"/>
          </p:cNvSpPr>
          <p:nvPr>
            <p:ph type="title"/>
          </p:nvPr>
        </p:nvSpPr>
        <p:spPr>
          <a:xfrm>
            <a:off x="775854" y="585216"/>
            <a:ext cx="9720072" cy="1206639"/>
          </a:xfrm>
        </p:spPr>
        <p:txBody>
          <a:bodyPr/>
          <a:lstStyle/>
          <a:p>
            <a:r>
              <a:rPr lang="en-IN" sz="4000" b="1" cap="none" spc="-73" dirty="0">
                <a:solidFill>
                  <a:srgbClr val="1CADE4"/>
                </a:solidFill>
                <a:latin typeface="Calibri"/>
                <a:ea typeface="+mn-ea"/>
                <a:cs typeface="Calibri"/>
              </a:rPr>
              <a:t>How many hidden Neurons?</a:t>
            </a:r>
          </a:p>
        </p:txBody>
      </p:sp>
    </p:spTree>
    <p:extLst>
      <p:ext uri="{BB962C8B-B14F-4D97-AF65-F5344CB8AC3E}">
        <p14:creationId xmlns:p14="http://schemas.microsoft.com/office/powerpoint/2010/main" val="3170153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8795-2853-468C-B635-32E8978C4D98}"/>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Advantages of Neural Networks</a:t>
            </a:r>
          </a:p>
        </p:txBody>
      </p:sp>
      <p:sp>
        <p:nvSpPr>
          <p:cNvPr id="3" name="Content Placeholder 2">
            <a:extLst>
              <a:ext uri="{FF2B5EF4-FFF2-40B4-BE49-F238E27FC236}">
                <a16:creationId xmlns:a16="http://schemas.microsoft.com/office/drawing/2014/main" id="{EFFC8137-CA27-4E2F-9857-247E76E9860A}"/>
              </a:ext>
            </a:extLst>
          </p:cNvPr>
          <p:cNvSpPr>
            <a:spLocks noGrp="1"/>
          </p:cNvSpPr>
          <p:nvPr>
            <p:ph sz="quarter" idx="13"/>
          </p:nvPr>
        </p:nvSpPr>
        <p:spPr/>
        <p:txBody>
          <a:bodyPr/>
          <a:lstStyle/>
          <a:p>
            <a:pPr>
              <a:buFont typeface="Wingdings" panose="05000000000000000000" pitchFamily="2" charset="2"/>
              <a:buChar char="§"/>
            </a:pPr>
            <a:r>
              <a:rPr lang="en-US" dirty="0"/>
              <a:t>A neural network can perform tasks that a linear program can not.</a:t>
            </a:r>
          </a:p>
          <a:p>
            <a:pPr>
              <a:buFont typeface="Wingdings" panose="05000000000000000000" pitchFamily="2" charset="2"/>
              <a:buChar char="§"/>
            </a:pPr>
            <a:r>
              <a:rPr lang="en-US" dirty="0"/>
              <a:t>When an element of the neural network fails, it can continue without any problem by their parallel nature.</a:t>
            </a:r>
          </a:p>
          <a:p>
            <a:pPr>
              <a:buFont typeface="Wingdings" panose="05000000000000000000" pitchFamily="2" charset="2"/>
              <a:buChar char="§"/>
            </a:pPr>
            <a:r>
              <a:rPr lang="en-US" dirty="0"/>
              <a:t>A neural network learns and does not need to be reprogrammed.</a:t>
            </a:r>
          </a:p>
          <a:p>
            <a:pPr>
              <a:buFont typeface="Wingdings" panose="05000000000000000000" pitchFamily="2" charset="2"/>
              <a:buChar char="§"/>
            </a:pPr>
            <a:r>
              <a:rPr lang="en-US" dirty="0"/>
              <a:t>It can be implemented in any application.</a:t>
            </a:r>
          </a:p>
          <a:p>
            <a:pPr>
              <a:buFont typeface="Wingdings" panose="05000000000000000000" pitchFamily="2" charset="2"/>
              <a:buChar char="§"/>
            </a:pPr>
            <a:r>
              <a:rPr lang="en-US" dirty="0"/>
              <a:t>It can be performed without any problem.</a:t>
            </a:r>
          </a:p>
        </p:txBody>
      </p:sp>
    </p:spTree>
    <p:extLst>
      <p:ext uri="{BB962C8B-B14F-4D97-AF65-F5344CB8AC3E}">
        <p14:creationId xmlns:p14="http://schemas.microsoft.com/office/powerpoint/2010/main" val="1045527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6A1-0760-487E-9603-BC7B5EB712D5}"/>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Limitations of Neural Networks</a:t>
            </a:r>
          </a:p>
        </p:txBody>
      </p:sp>
      <p:sp>
        <p:nvSpPr>
          <p:cNvPr id="3" name="Content Placeholder 2">
            <a:extLst>
              <a:ext uri="{FF2B5EF4-FFF2-40B4-BE49-F238E27FC236}">
                <a16:creationId xmlns:a16="http://schemas.microsoft.com/office/drawing/2014/main" id="{E453F7B9-9BC8-40F7-95AB-3B00DA7A4246}"/>
              </a:ext>
            </a:extLst>
          </p:cNvPr>
          <p:cNvSpPr>
            <a:spLocks noGrp="1"/>
          </p:cNvSpPr>
          <p:nvPr>
            <p:ph sz="quarter" idx="13"/>
          </p:nvPr>
        </p:nvSpPr>
        <p:spPr/>
        <p:txBody>
          <a:bodyPr/>
          <a:lstStyle/>
          <a:p>
            <a:pPr>
              <a:buFont typeface="Wingdings" panose="05000000000000000000" pitchFamily="2" charset="2"/>
              <a:buChar char="§"/>
            </a:pPr>
            <a:r>
              <a:rPr lang="en-US" dirty="0"/>
              <a:t>The neural network needs the training to operate.</a:t>
            </a:r>
          </a:p>
          <a:p>
            <a:pPr>
              <a:buFont typeface="Wingdings" panose="05000000000000000000" pitchFamily="2" charset="2"/>
              <a:buChar char="§"/>
            </a:pPr>
            <a:r>
              <a:rPr lang="en-US" dirty="0"/>
              <a:t>The architecture of a neural network is different from the architecture of microprocessors, therefore, needs to be emulated.</a:t>
            </a:r>
          </a:p>
          <a:p>
            <a:pPr>
              <a:buFont typeface="Wingdings" panose="05000000000000000000" pitchFamily="2" charset="2"/>
              <a:buChar char="§"/>
            </a:pPr>
            <a:r>
              <a:rPr lang="en-US" dirty="0"/>
              <a:t>Requires high processing time for large neural networks.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60404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FA4E-FD29-44BD-BEBD-BD6578BC0B8B}"/>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Artificial Neural Networks</a:t>
            </a:r>
          </a:p>
        </p:txBody>
      </p:sp>
      <p:sp>
        <p:nvSpPr>
          <p:cNvPr id="3" name="Content Placeholder 2">
            <a:extLst>
              <a:ext uri="{FF2B5EF4-FFF2-40B4-BE49-F238E27FC236}">
                <a16:creationId xmlns:a16="http://schemas.microsoft.com/office/drawing/2014/main" id="{E2103BB8-2E01-40F7-8008-540B51FDC88C}"/>
              </a:ext>
            </a:extLst>
          </p:cNvPr>
          <p:cNvSpPr>
            <a:spLocks noGrp="1"/>
          </p:cNvSpPr>
          <p:nvPr>
            <p:ph sz="quarter" idx="13"/>
          </p:nvPr>
        </p:nvSpPr>
        <p:spPr>
          <a:xfrm>
            <a:off x="1023938" y="2510261"/>
            <a:ext cx="3104717" cy="2262908"/>
          </a:xfrm>
        </p:spPr>
        <p:txBody>
          <a:bodyPr/>
          <a:lstStyle/>
          <a:p>
            <a:r>
              <a:rPr lang="en-US" dirty="0"/>
              <a:t>Artificial Neural Networks, in general — is a biologically inspired network of artificial neurons configured to perform specific tasks.</a:t>
            </a:r>
            <a:endParaRPr lang="en-IN" dirty="0"/>
          </a:p>
        </p:txBody>
      </p:sp>
      <p:pic>
        <p:nvPicPr>
          <p:cNvPr id="4" name="Content Placeholder 7">
            <a:extLst>
              <a:ext uri="{FF2B5EF4-FFF2-40B4-BE49-F238E27FC236}">
                <a16:creationId xmlns:a16="http://schemas.microsoft.com/office/drawing/2014/main" id="{6A5D4C40-4688-4BBF-ADFF-BD46774E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655" y="1725907"/>
            <a:ext cx="7597510" cy="4558506"/>
          </a:xfrm>
          <a:prstGeom prst="rect">
            <a:avLst/>
          </a:prstGeom>
        </p:spPr>
      </p:pic>
    </p:spTree>
    <p:extLst>
      <p:ext uri="{BB962C8B-B14F-4D97-AF65-F5344CB8AC3E}">
        <p14:creationId xmlns:p14="http://schemas.microsoft.com/office/powerpoint/2010/main" val="98918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5848-B79F-4A94-A864-0F447C837B55}"/>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Applications of Neural Networks</a:t>
            </a:r>
          </a:p>
        </p:txBody>
      </p:sp>
      <p:graphicFrame>
        <p:nvGraphicFramePr>
          <p:cNvPr id="4" name="Content Placeholder 3">
            <a:extLst>
              <a:ext uri="{FF2B5EF4-FFF2-40B4-BE49-F238E27FC236}">
                <a16:creationId xmlns:a16="http://schemas.microsoft.com/office/drawing/2014/main" id="{B168B296-BB77-4FE7-8F99-F64629667080}"/>
              </a:ext>
            </a:extLst>
          </p:cNvPr>
          <p:cNvGraphicFramePr>
            <a:graphicFrameLocks noGrp="1"/>
          </p:cNvGraphicFramePr>
          <p:nvPr>
            <p:ph sz="quarter" idx="13"/>
            <p:extLst>
              <p:ext uri="{D42A27DB-BD31-4B8C-83A1-F6EECF244321}">
                <p14:modId xmlns:p14="http://schemas.microsoft.com/office/powerpoint/2010/main" val="4012255955"/>
              </p:ext>
            </p:extLst>
          </p:nvPr>
        </p:nvGraphicFramePr>
        <p:xfrm>
          <a:off x="1044816" y="2084832"/>
          <a:ext cx="9854094" cy="3806510"/>
        </p:xfrm>
        <a:graphic>
          <a:graphicData uri="http://schemas.openxmlformats.org/drawingml/2006/table">
            <a:tbl>
              <a:tblPr>
                <a:tableStyleId>{69CF1AB2-1976-4502-BF36-3FF5EA218861}</a:tableStyleId>
              </a:tblPr>
              <a:tblGrid>
                <a:gridCol w="3284698">
                  <a:extLst>
                    <a:ext uri="{9D8B030D-6E8A-4147-A177-3AD203B41FA5}">
                      <a16:colId xmlns:a16="http://schemas.microsoft.com/office/drawing/2014/main" val="3590158361"/>
                    </a:ext>
                  </a:extLst>
                </a:gridCol>
                <a:gridCol w="3284698">
                  <a:extLst>
                    <a:ext uri="{9D8B030D-6E8A-4147-A177-3AD203B41FA5}">
                      <a16:colId xmlns:a16="http://schemas.microsoft.com/office/drawing/2014/main" val="4019208876"/>
                    </a:ext>
                  </a:extLst>
                </a:gridCol>
                <a:gridCol w="3284698">
                  <a:extLst>
                    <a:ext uri="{9D8B030D-6E8A-4147-A177-3AD203B41FA5}">
                      <a16:colId xmlns:a16="http://schemas.microsoft.com/office/drawing/2014/main" val="3816444816"/>
                    </a:ext>
                  </a:extLst>
                </a:gridCol>
              </a:tblGrid>
              <a:tr h="425414">
                <a:tc>
                  <a:txBody>
                    <a:bodyPr/>
                    <a:lstStyle/>
                    <a:p>
                      <a:pPr marL="0" algn="ctr" defTabSz="914400" rtl="0" eaLnBrk="1" latinLnBrk="0" hangingPunct="1"/>
                      <a:r>
                        <a:rPr lang="en-IN" sz="2000" b="1" kern="1200" dirty="0">
                          <a:effectLst/>
                        </a:rPr>
                        <a:t>Application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Architecture / Algorithm</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Activation Function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extLst>
                  <a:ext uri="{0D108BD9-81ED-4DB2-BD59-A6C34878D82A}">
                    <a16:rowId xmlns:a16="http://schemas.microsoft.com/office/drawing/2014/main" val="2324091849"/>
                  </a:ext>
                </a:extLst>
              </a:tr>
              <a:tr h="425414">
                <a:tc>
                  <a:txBody>
                    <a:bodyPr/>
                    <a:lstStyle/>
                    <a:p>
                      <a:pPr marL="0" algn="ctr" defTabSz="914400" rtl="0" eaLnBrk="1" latinLnBrk="0" hangingPunct="1"/>
                      <a:r>
                        <a:rPr lang="en-IN" sz="1600" kern="1200" dirty="0">
                          <a:effectLst/>
                        </a:rPr>
                        <a:t>Process </a:t>
                      </a:r>
                      <a:r>
                        <a:rPr lang="en-IN" sz="1600" kern="1200" dirty="0" err="1">
                          <a:effectLst/>
                        </a:rPr>
                        <a:t>modeling</a:t>
                      </a:r>
                      <a:r>
                        <a:rPr lang="en-IN" sz="1600" kern="1200" dirty="0">
                          <a:effectLst/>
                        </a:rPr>
                        <a:t> and control</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 Network</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128511184"/>
                  </a:ext>
                </a:extLst>
              </a:tr>
              <a:tr h="425414">
                <a:tc>
                  <a:txBody>
                    <a:bodyPr/>
                    <a:lstStyle/>
                    <a:p>
                      <a:pPr marL="0" algn="ctr" defTabSz="914400" rtl="0" eaLnBrk="1" latinLnBrk="0" hangingPunct="1"/>
                      <a:r>
                        <a:rPr lang="en-IN" sz="1600" kern="1200" dirty="0">
                          <a:effectLst/>
                        </a:rPr>
                        <a:t>Machine Diagnostics</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3387639674"/>
                  </a:ext>
                </a:extLst>
              </a:tr>
              <a:tr h="632567">
                <a:tc>
                  <a:txBody>
                    <a:bodyPr/>
                    <a:lstStyle/>
                    <a:p>
                      <a:pPr marL="0" algn="ctr" defTabSz="914400" rtl="0" eaLnBrk="1" latinLnBrk="0" hangingPunct="1"/>
                      <a:r>
                        <a:rPr lang="en-IN" sz="1600" kern="1200" dirty="0">
                          <a:effectLst/>
                        </a:rPr>
                        <a:t>Portfolio Management</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Classification Supervised Algorithm</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1710705621"/>
                  </a:ext>
                </a:extLst>
              </a:tr>
              <a:tr h="425414">
                <a:tc>
                  <a:txBody>
                    <a:bodyPr/>
                    <a:lstStyle/>
                    <a:p>
                      <a:pPr marL="0" algn="ctr" defTabSz="914400" rtl="0" eaLnBrk="1" latinLnBrk="0" hangingPunct="1"/>
                      <a:r>
                        <a:rPr lang="en-IN" sz="1600" kern="1200">
                          <a:effectLst/>
                        </a:rPr>
                        <a:t>Target Recognition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Modular Neural Network</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500637767"/>
                  </a:ext>
                </a:extLst>
              </a:tr>
              <a:tr h="425414">
                <a:tc>
                  <a:txBody>
                    <a:bodyPr/>
                    <a:lstStyle/>
                    <a:p>
                      <a:pPr marL="0" algn="ctr" defTabSz="914400" rtl="0" eaLnBrk="1" latinLnBrk="0" hangingPunct="1"/>
                      <a:r>
                        <a:rPr lang="en-IN" sz="1600" kern="1200">
                          <a:effectLst/>
                        </a:rPr>
                        <a:t>Medical Diagnosis</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819682716"/>
                  </a:ext>
                </a:extLst>
              </a:tr>
              <a:tr h="1046873">
                <a:tc>
                  <a:txBody>
                    <a:bodyPr/>
                    <a:lstStyle/>
                    <a:p>
                      <a:pPr marL="0" algn="ctr" defTabSz="914400" rtl="0" eaLnBrk="1" latinLnBrk="0" hangingPunct="1"/>
                      <a:r>
                        <a:rPr lang="en-IN" sz="1600" kern="1200" dirty="0">
                          <a:effectLst/>
                        </a:rPr>
                        <a:t>Credit Rating</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US" sz="1600" kern="1200" dirty="0">
                          <a:effectLst/>
                        </a:rPr>
                        <a:t>Logistic Discriminant Analysis with ANN, Support Vector Machine</a:t>
                      </a:r>
                      <a:endParaRPr lang="en-US"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Logistic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835126524"/>
                  </a:ext>
                </a:extLst>
              </a:tr>
            </a:tbl>
          </a:graphicData>
        </a:graphic>
      </p:graphicFrame>
    </p:spTree>
    <p:extLst>
      <p:ext uri="{BB962C8B-B14F-4D97-AF65-F5344CB8AC3E}">
        <p14:creationId xmlns:p14="http://schemas.microsoft.com/office/powerpoint/2010/main" val="1931965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5281864"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Single layer Neural Network</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x1,x2=,x3=1,1,1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w1,w2,w3=0.2,0.3,0.1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Activation function --&gt;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fx</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=2*x</a:t>
              </a:r>
            </a:p>
          </p:txBody>
        </p:sp>
      </p:grpSp>
      <p:grpSp>
        <p:nvGrpSpPr>
          <p:cNvPr id="36" name="Group 35">
            <a:extLst>
              <a:ext uri="{FF2B5EF4-FFF2-40B4-BE49-F238E27FC236}">
                <a16:creationId xmlns:a16="http://schemas.microsoft.com/office/drawing/2014/main" id="{2E521BBB-4BC6-4333-977B-C9DDB7EC1AF9}"/>
              </a:ext>
            </a:extLst>
          </p:cNvPr>
          <p:cNvGrpSpPr/>
          <p:nvPr/>
        </p:nvGrpSpPr>
        <p:grpSpPr>
          <a:xfrm>
            <a:off x="7361384" y="2429165"/>
            <a:ext cx="4025716" cy="3398522"/>
            <a:chOff x="7361384" y="2429165"/>
            <a:chExt cx="4025716" cy="3398522"/>
          </a:xfrm>
        </p:grpSpPr>
        <p:sp>
          <p:nvSpPr>
            <p:cNvPr id="8" name="Oval 7">
              <a:extLst>
                <a:ext uri="{FF2B5EF4-FFF2-40B4-BE49-F238E27FC236}">
                  <a16:creationId xmlns:a16="http://schemas.microsoft.com/office/drawing/2014/main" id="{F1C76795-C1A2-48E7-B0A4-A0A392936EB9}"/>
                </a:ext>
              </a:extLst>
            </p:cNvPr>
            <p:cNvSpPr/>
            <p:nvPr/>
          </p:nvSpPr>
          <p:spPr>
            <a:xfrm>
              <a:off x="8174182" y="2429165"/>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B0B938-6B4B-4367-8B65-C12EC7568B96}"/>
                </a:ext>
              </a:extLst>
            </p:cNvPr>
            <p:cNvSpPr/>
            <p:nvPr/>
          </p:nvSpPr>
          <p:spPr>
            <a:xfrm>
              <a:off x="8174182" y="4160983"/>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83BED33-94CA-4224-8220-C0FF362AADEF}"/>
                </a:ext>
              </a:extLst>
            </p:cNvPr>
            <p:cNvSpPr/>
            <p:nvPr/>
          </p:nvSpPr>
          <p:spPr>
            <a:xfrm>
              <a:off x="8174182" y="3295074"/>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1716D2-58A6-4640-B306-0512FDBCF873}"/>
                </a:ext>
              </a:extLst>
            </p:cNvPr>
            <p:cNvSpPr/>
            <p:nvPr/>
          </p:nvSpPr>
          <p:spPr>
            <a:xfrm>
              <a:off x="9919855" y="3295074"/>
              <a:ext cx="683491" cy="62644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11E28FA3-8ABF-446E-AF8B-DB56C1F9D464}"/>
                </a:ext>
              </a:extLst>
            </p:cNvPr>
            <p:cNvCxnSpPr>
              <a:stCxn id="8" idx="6"/>
              <a:endCxn id="11" idx="2"/>
            </p:cNvCxnSpPr>
            <p:nvPr/>
          </p:nvCxnSpPr>
          <p:spPr>
            <a:xfrm>
              <a:off x="8857673" y="2742385"/>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6BE3F8-A3A5-469F-ADF5-B9F30328FD5D}"/>
                </a:ext>
              </a:extLst>
            </p:cNvPr>
            <p:cNvCxnSpPr>
              <a:cxnSpLocks/>
              <a:stCxn id="10" idx="6"/>
              <a:endCxn id="11" idx="2"/>
            </p:cNvCxnSpPr>
            <p:nvPr/>
          </p:nvCxnSpPr>
          <p:spPr>
            <a:xfrm>
              <a:off x="8857673" y="3608294"/>
              <a:ext cx="1062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B243B8-A461-4D00-A11A-8CBEDBFAFAF4}"/>
                </a:ext>
              </a:extLst>
            </p:cNvPr>
            <p:cNvCxnSpPr>
              <a:cxnSpLocks/>
              <a:stCxn id="9" idx="6"/>
              <a:endCxn id="11" idx="2"/>
            </p:cNvCxnSpPr>
            <p:nvPr/>
          </p:nvCxnSpPr>
          <p:spPr>
            <a:xfrm flipV="1">
              <a:off x="8857673" y="3608294"/>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D14455-6994-45E8-B324-F498B5166F04}"/>
                </a:ext>
              </a:extLst>
            </p:cNvPr>
            <p:cNvCxnSpPr>
              <a:stCxn id="11" idx="6"/>
            </p:cNvCxnSpPr>
            <p:nvPr/>
          </p:nvCxnSpPr>
          <p:spPr>
            <a:xfrm>
              <a:off x="10603346" y="3608294"/>
              <a:ext cx="31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4F23A0-7991-4773-BFD6-08516443052C}"/>
                </a:ext>
              </a:extLst>
            </p:cNvPr>
            <p:cNvSpPr txBox="1"/>
            <p:nvPr/>
          </p:nvSpPr>
          <p:spPr>
            <a:xfrm>
              <a:off x="7361384" y="2576945"/>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X1=1</a:t>
              </a:r>
            </a:p>
          </p:txBody>
        </p:sp>
        <p:sp>
          <p:nvSpPr>
            <p:cNvPr id="26" name="TextBox 25">
              <a:extLst>
                <a:ext uri="{FF2B5EF4-FFF2-40B4-BE49-F238E27FC236}">
                  <a16:creationId xmlns:a16="http://schemas.microsoft.com/office/drawing/2014/main" id="{F646C983-1BE5-4FE0-83EA-787C5A6E58EC}"/>
                </a:ext>
              </a:extLst>
            </p:cNvPr>
            <p:cNvSpPr txBox="1"/>
            <p:nvPr/>
          </p:nvSpPr>
          <p:spPr>
            <a:xfrm>
              <a:off x="9171709" y="2747828"/>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W1=0.2</a:t>
              </a:r>
            </a:p>
          </p:txBody>
        </p:sp>
        <p:sp>
          <p:nvSpPr>
            <p:cNvPr id="27" name="TextBox 26">
              <a:extLst>
                <a:ext uri="{FF2B5EF4-FFF2-40B4-BE49-F238E27FC236}">
                  <a16:creationId xmlns:a16="http://schemas.microsoft.com/office/drawing/2014/main" id="{0F95773F-D6D6-4F7B-AFA1-8888D5DB776C}"/>
                </a:ext>
              </a:extLst>
            </p:cNvPr>
            <p:cNvSpPr txBox="1"/>
            <p:nvPr/>
          </p:nvSpPr>
          <p:spPr>
            <a:xfrm>
              <a:off x="7361384" y="4339469"/>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X3=1</a:t>
              </a:r>
            </a:p>
          </p:txBody>
        </p:sp>
        <p:sp>
          <p:nvSpPr>
            <p:cNvPr id="28" name="TextBox 27">
              <a:extLst>
                <a:ext uri="{FF2B5EF4-FFF2-40B4-BE49-F238E27FC236}">
                  <a16:creationId xmlns:a16="http://schemas.microsoft.com/office/drawing/2014/main" id="{321B1DDD-3137-4E7E-A577-6E75F014BC6F}"/>
                </a:ext>
              </a:extLst>
            </p:cNvPr>
            <p:cNvSpPr txBox="1"/>
            <p:nvPr/>
          </p:nvSpPr>
          <p:spPr>
            <a:xfrm>
              <a:off x="7361384" y="3458207"/>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X2=1</a:t>
              </a:r>
            </a:p>
          </p:txBody>
        </p:sp>
        <p:sp>
          <p:nvSpPr>
            <p:cNvPr id="29" name="TextBox 28">
              <a:extLst>
                <a:ext uri="{FF2B5EF4-FFF2-40B4-BE49-F238E27FC236}">
                  <a16:creationId xmlns:a16="http://schemas.microsoft.com/office/drawing/2014/main" id="{959A9600-9643-4052-8448-1B067638925F}"/>
                </a:ext>
              </a:extLst>
            </p:cNvPr>
            <p:cNvSpPr txBox="1"/>
            <p:nvPr/>
          </p:nvSpPr>
          <p:spPr>
            <a:xfrm>
              <a:off x="9171709" y="4198607"/>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W3=0.1</a:t>
              </a:r>
            </a:p>
          </p:txBody>
        </p:sp>
        <p:sp>
          <p:nvSpPr>
            <p:cNvPr id="30" name="TextBox 29">
              <a:extLst>
                <a:ext uri="{FF2B5EF4-FFF2-40B4-BE49-F238E27FC236}">
                  <a16:creationId xmlns:a16="http://schemas.microsoft.com/office/drawing/2014/main" id="{A42B019D-6603-4BB8-9EAE-1C6E0FEB44F4}"/>
                </a:ext>
              </a:extLst>
            </p:cNvPr>
            <p:cNvSpPr txBox="1"/>
            <p:nvPr/>
          </p:nvSpPr>
          <p:spPr>
            <a:xfrm>
              <a:off x="8857673" y="3605845"/>
              <a:ext cx="932874"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W2=0.3</a:t>
              </a:r>
            </a:p>
          </p:txBody>
        </p:sp>
        <p:sp>
          <p:nvSpPr>
            <p:cNvPr id="31" name="TextBox 30">
              <a:extLst>
                <a:ext uri="{FF2B5EF4-FFF2-40B4-BE49-F238E27FC236}">
                  <a16:creationId xmlns:a16="http://schemas.microsoft.com/office/drawing/2014/main" id="{9A5EC063-257F-43BD-88D3-474854A7DC1C}"/>
                </a:ext>
              </a:extLst>
            </p:cNvPr>
            <p:cNvSpPr txBox="1"/>
            <p:nvPr/>
          </p:nvSpPr>
          <p:spPr>
            <a:xfrm>
              <a:off x="10703610" y="3249706"/>
              <a:ext cx="683490" cy="307777"/>
            </a:xfrm>
            <a:prstGeom prst="rect">
              <a:avLst/>
            </a:prstGeom>
            <a:noFill/>
          </p:spPr>
          <p:txBody>
            <a:bodyPr wrap="square" rtlCol="0">
              <a:spAutoFit/>
            </a:bodyPr>
            <a:lstStyle/>
            <a:p>
              <a:r>
                <a:rPr lang="en-IN" sz="1400" dirty="0" err="1">
                  <a:latin typeface="Courier New" panose="02070309020205020404" pitchFamily="49" charset="0"/>
                  <a:cs typeface="Courier New" panose="02070309020205020404" pitchFamily="49" charset="0"/>
                </a:rPr>
                <a:t>Yhat</a:t>
              </a:r>
              <a:endParaRPr lang="en-IN" sz="1400" dirty="0">
                <a:latin typeface="Courier New" panose="02070309020205020404" pitchFamily="49" charset="0"/>
                <a:cs typeface="Courier New" panose="02070309020205020404" pitchFamily="49" charset="0"/>
              </a:endParaRPr>
            </a:p>
          </p:txBody>
        </p:sp>
        <p:sp>
          <p:nvSpPr>
            <p:cNvPr id="32" name="TextBox 31">
              <a:extLst>
                <a:ext uri="{FF2B5EF4-FFF2-40B4-BE49-F238E27FC236}">
                  <a16:creationId xmlns:a16="http://schemas.microsoft.com/office/drawing/2014/main" id="{7A1BDF80-C074-4B77-BC38-3E4B9D9FB3BC}"/>
                </a:ext>
              </a:extLst>
            </p:cNvPr>
            <p:cNvSpPr txBox="1"/>
            <p:nvPr/>
          </p:nvSpPr>
          <p:spPr>
            <a:xfrm>
              <a:off x="8174183" y="5519910"/>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L1</a:t>
              </a:r>
            </a:p>
          </p:txBody>
        </p:sp>
        <p:sp>
          <p:nvSpPr>
            <p:cNvPr id="33" name="TextBox 32">
              <a:extLst>
                <a:ext uri="{FF2B5EF4-FFF2-40B4-BE49-F238E27FC236}">
                  <a16:creationId xmlns:a16="http://schemas.microsoft.com/office/drawing/2014/main" id="{371911B1-D470-40DB-BFE7-75CF7A0DDBA6}"/>
                </a:ext>
              </a:extLst>
            </p:cNvPr>
            <p:cNvSpPr txBox="1"/>
            <p:nvPr/>
          </p:nvSpPr>
          <p:spPr>
            <a:xfrm>
              <a:off x="10039927" y="5519909"/>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L2</a:t>
              </a:r>
            </a:p>
          </p:txBody>
        </p:sp>
        <p:sp>
          <p:nvSpPr>
            <p:cNvPr id="34" name="Arrow: Up 33">
              <a:extLst>
                <a:ext uri="{FF2B5EF4-FFF2-40B4-BE49-F238E27FC236}">
                  <a16:creationId xmlns:a16="http://schemas.microsoft.com/office/drawing/2014/main" id="{60B059B2-C036-467C-9632-7F64A284CFA1}"/>
                </a:ext>
              </a:extLst>
            </p:cNvPr>
            <p:cNvSpPr/>
            <p:nvPr/>
          </p:nvSpPr>
          <p:spPr>
            <a:xfrm>
              <a:off x="83469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35" name="Arrow: Up 34">
              <a:extLst>
                <a:ext uri="{FF2B5EF4-FFF2-40B4-BE49-F238E27FC236}">
                  <a16:creationId xmlns:a16="http://schemas.microsoft.com/office/drawing/2014/main" id="{D18A5DD6-1751-4424-A2C5-BA0D34A60503}"/>
                </a:ext>
              </a:extLst>
            </p:cNvPr>
            <p:cNvSpPr/>
            <p:nvPr/>
          </p:nvSpPr>
          <p:spPr>
            <a:xfrm>
              <a:off x="101757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spTree>
    <p:extLst>
      <p:ext uri="{BB962C8B-B14F-4D97-AF65-F5344CB8AC3E}">
        <p14:creationId xmlns:p14="http://schemas.microsoft.com/office/powerpoint/2010/main" val="227842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10042286"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import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t>
              </a:r>
              <a:endParaRPr lang="en-IN" sz="20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x=</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([1.0,1.0,1.0]).reshape(1,-1)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t=</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([30.0])</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w=</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([0.2,0.3,0.1]).reshape(3,1)</a:t>
              </a:r>
            </a:p>
          </p:txBody>
        </p:sp>
      </p:grpSp>
    </p:spTree>
    <p:extLst>
      <p:ext uri="{BB962C8B-B14F-4D97-AF65-F5344CB8AC3E}">
        <p14:creationId xmlns:p14="http://schemas.microsoft.com/office/powerpoint/2010/main" val="166905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736436"/>
            <a:ext cx="10042286" cy="4553528"/>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for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i</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 in range(30):</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l1=x #loading the data into the network - input layer</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#weighted sum of inputs from l1 layer &amp; weights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z=numpy.dot(l1,w)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l2=2*z #activation function</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#GDA -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wn</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=w-LR*</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dw</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=(l2-t)*2*l1</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w=w-0.01*</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djdw.T</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print(l2)</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print(w)</a:t>
              </a:r>
            </a:p>
            <a:p>
              <a:pPr>
                <a:lnSpc>
                  <a:spcPct val="150000"/>
                </a:lnSpc>
              </a:pP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138241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6" name="Rectangle 15">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65F3451-5458-4AAF-8EA9-27852F000FC6}"/>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7" name="Content Placeholder 6">
            <a:extLst>
              <a:ext uri="{FF2B5EF4-FFF2-40B4-BE49-F238E27FC236}">
                <a16:creationId xmlns:a16="http://schemas.microsoft.com/office/drawing/2014/main" id="{6EDB0509-1843-4920-8019-20DACF07CA91}"/>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Model Representation and Backpropagation Algorithm</a:t>
            </a:r>
          </a:p>
        </p:txBody>
      </p:sp>
    </p:spTree>
    <p:extLst>
      <p:ext uri="{BB962C8B-B14F-4D97-AF65-F5344CB8AC3E}">
        <p14:creationId xmlns:p14="http://schemas.microsoft.com/office/powerpoint/2010/main" val="378061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CA01-A6F8-4271-AAD8-A1A6DDA323D4}"/>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N</a:t>
            </a:r>
            <a:r>
              <a:rPr lang="en-GB" altLang="en-US" sz="4000" b="1" cap="none" spc="-73" dirty="0" err="1">
                <a:solidFill>
                  <a:srgbClr val="1CADE4"/>
                </a:solidFill>
                <a:latin typeface="Calibri"/>
                <a:ea typeface="+mn-ea"/>
                <a:cs typeface="Calibri"/>
              </a:rPr>
              <a:t>eural</a:t>
            </a:r>
            <a:r>
              <a:rPr lang="en-GB" altLang="en-US" sz="4000" b="1" cap="none" spc="-73" dirty="0">
                <a:solidFill>
                  <a:srgbClr val="1CADE4"/>
                </a:solidFill>
                <a:latin typeface="Calibri"/>
                <a:ea typeface="+mn-ea"/>
                <a:cs typeface="Calibri"/>
              </a:rPr>
              <a:t> </a:t>
            </a:r>
            <a:r>
              <a:rPr lang="en-US" altLang="en-US" sz="4000" b="1" cap="none" spc="-73" dirty="0">
                <a:solidFill>
                  <a:srgbClr val="1CADE4"/>
                </a:solidFill>
                <a:latin typeface="Calibri"/>
                <a:ea typeface="+mn-ea"/>
                <a:cs typeface="Calibri"/>
              </a:rPr>
              <a:t>networks learn from examples</a:t>
            </a:r>
            <a:endParaRPr lang="en-US" sz="4000" b="1" cap="none" spc="-73" dirty="0">
              <a:solidFill>
                <a:srgbClr val="1CADE4"/>
              </a:solidFill>
              <a:latin typeface="Calibri"/>
              <a:ea typeface="+mn-ea"/>
              <a:cs typeface="Calibri"/>
            </a:endParaRPr>
          </a:p>
        </p:txBody>
      </p:sp>
      <p:sp>
        <p:nvSpPr>
          <p:cNvPr id="10" name="Content Placeholder 9">
            <a:extLst>
              <a:ext uri="{FF2B5EF4-FFF2-40B4-BE49-F238E27FC236}">
                <a16:creationId xmlns:a16="http://schemas.microsoft.com/office/drawing/2014/main" id="{0F7FFE71-E876-442B-9CA9-B888E83869CF}"/>
              </a:ext>
            </a:extLst>
          </p:cNvPr>
          <p:cNvSpPr>
            <a:spLocks noGrp="1"/>
          </p:cNvSpPr>
          <p:nvPr>
            <p:ph sz="quarter" idx="13"/>
          </p:nvPr>
        </p:nvSpPr>
        <p:spPr/>
        <p:txBody>
          <a:bodyPr/>
          <a:lstStyle/>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require</a:t>
            </a:r>
            <a:r>
              <a:rPr lang="en-US" altLang="en-US" sz="2400" dirty="0" err="1"/>
              <a:t>ment</a:t>
            </a:r>
            <a:r>
              <a:rPr lang="en-US" altLang="en-US" sz="2400" dirty="0"/>
              <a:t> of</a:t>
            </a:r>
            <a:r>
              <a:rPr lang="en-GB" altLang="en-US" sz="2400" dirty="0"/>
              <a:t> an explicit description of </a:t>
            </a:r>
            <a:r>
              <a:rPr lang="en-US" altLang="en-US" sz="2400" dirty="0"/>
              <a:t>the </a:t>
            </a:r>
            <a:r>
              <a:rPr lang="en-GB" altLang="en-US" sz="2400" dirty="0"/>
              <a:t>problem</a:t>
            </a:r>
            <a:r>
              <a:rPr lang="en-US" altLang="en-US" sz="2400" dirty="0"/>
              <a:t>.</a:t>
            </a:r>
          </a:p>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need </a:t>
            </a:r>
            <a:r>
              <a:rPr lang="en-US" altLang="en-US" sz="2400" dirty="0"/>
              <a:t>for </a:t>
            </a:r>
            <a:r>
              <a:rPr lang="en-GB" altLang="en-US" sz="2400" dirty="0"/>
              <a:t>a programmer.</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T</a:t>
            </a:r>
            <a:r>
              <a:rPr lang="en-GB" altLang="en-US" sz="2400" dirty="0"/>
              <a:t>he neural computer adapt</a:t>
            </a:r>
            <a:r>
              <a:rPr lang="en-US" altLang="en-US" sz="2400" dirty="0"/>
              <a:t>s</a:t>
            </a:r>
            <a:r>
              <a:rPr lang="en-GB" altLang="en-US" sz="2400" dirty="0"/>
              <a:t> itself during a training period, based on examples of similar problems </a:t>
            </a:r>
            <a:r>
              <a:rPr lang="en-US" altLang="en-US" sz="2400" dirty="0"/>
              <a:t>even</a:t>
            </a:r>
            <a:r>
              <a:rPr lang="en-GB" altLang="en-US" sz="2400" dirty="0"/>
              <a:t> with</a:t>
            </a:r>
            <a:r>
              <a:rPr lang="en-US" altLang="en-US" sz="2400" dirty="0"/>
              <a:t>out</a:t>
            </a:r>
            <a:r>
              <a:rPr lang="en-GB" altLang="en-US" sz="2400" dirty="0"/>
              <a:t> a desired solution to each problem. After sufficient training the neural computer is able to relate the problem data to the solutions, inputs to outputs, and it is then able to offer a viable solution to a brand new problem.</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Able to generalize or to handle incomplete data.</a:t>
            </a:r>
            <a:endParaRPr lang="en-GB" altLang="en-US" sz="2400" dirty="0"/>
          </a:p>
        </p:txBody>
      </p:sp>
    </p:spTree>
    <p:extLst>
      <p:ext uri="{BB962C8B-B14F-4D97-AF65-F5344CB8AC3E}">
        <p14:creationId xmlns:p14="http://schemas.microsoft.com/office/powerpoint/2010/main" val="112757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B51757-7607-4CEA-A0EE-3C5BDC2C1C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2DD0C21-8FEE-4C18-8789-CC8ABE206F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EF39256-F095-41C8-8707-6C1A665E8F2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CF52A4-56F2-42EB-BD35-DA5733B303A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cap="all" spc="200">
                <a:solidFill>
                  <a:srgbClr val="FFFFFF"/>
                </a:solidFill>
              </a:rPr>
              <a:t>Introduction to Neuron</a:t>
            </a:r>
          </a:p>
        </p:txBody>
      </p:sp>
      <p:pic>
        <p:nvPicPr>
          <p:cNvPr id="10" name="Picture 9">
            <a:extLst>
              <a:ext uri="{FF2B5EF4-FFF2-40B4-BE49-F238E27FC236}">
                <a16:creationId xmlns:a16="http://schemas.microsoft.com/office/drawing/2014/main" id="{CA654A5F-B983-4CF0-ADA3-10D1D95AC291}"/>
              </a:ext>
            </a:extLst>
          </p:cNvPr>
          <p:cNvPicPr>
            <a:picLocks noChangeAspect="1"/>
          </p:cNvPicPr>
          <p:nvPr/>
        </p:nvPicPr>
        <p:blipFill>
          <a:blip r:embed="rId2"/>
          <a:stretch>
            <a:fillRect/>
          </a:stretch>
        </p:blipFill>
        <p:spPr>
          <a:xfrm>
            <a:off x="2112024" y="567749"/>
            <a:ext cx="7967952" cy="3713353"/>
          </a:xfrm>
          <a:prstGeom prst="rect">
            <a:avLst/>
          </a:prstGeom>
        </p:spPr>
      </p:pic>
    </p:spTree>
    <p:extLst>
      <p:ext uri="{BB962C8B-B14F-4D97-AF65-F5344CB8AC3E}">
        <p14:creationId xmlns:p14="http://schemas.microsoft.com/office/powerpoint/2010/main" val="360560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0">
            <a:extLst>
              <a:ext uri="{FF2B5EF4-FFF2-40B4-BE49-F238E27FC236}">
                <a16:creationId xmlns:a16="http://schemas.microsoft.com/office/drawing/2014/main" id="{CA4D39DB-AFA4-47BA-A7F2-13A71D210C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45861-464B-408B-887C-22E8D3B095A8}"/>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b="1" cap="none" spc="-73" dirty="0">
                <a:solidFill>
                  <a:srgbClr val="1CADE4"/>
                </a:solidFill>
                <a:latin typeface="Calibri"/>
                <a:ea typeface="+mn-ea"/>
                <a:cs typeface="Calibri"/>
              </a:rPr>
              <a:t>Information exchange b/w Neurons</a:t>
            </a:r>
          </a:p>
        </p:txBody>
      </p:sp>
      <p:pic>
        <p:nvPicPr>
          <p:cNvPr id="7" name="How does an electroencephalograph (EEG) work">
            <a:hlinkClick r:id="" action="ppaction://media"/>
            <a:extLst>
              <a:ext uri="{FF2B5EF4-FFF2-40B4-BE49-F238E27FC236}">
                <a16:creationId xmlns:a16="http://schemas.microsoft.com/office/drawing/2014/main" id="{0A0305CC-EA55-4D05-B6CF-E6D12A3B45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915" y="2325942"/>
            <a:ext cx="6754547" cy="3801217"/>
          </a:xfrm>
          <a:prstGeom prst="rect">
            <a:avLst/>
          </a:prstGeom>
        </p:spPr>
      </p:pic>
      <p:sp>
        <p:nvSpPr>
          <p:cNvPr id="8" name="Rectangle 7">
            <a:extLst>
              <a:ext uri="{FF2B5EF4-FFF2-40B4-BE49-F238E27FC236}">
                <a16:creationId xmlns:a16="http://schemas.microsoft.com/office/drawing/2014/main" id="{90C49167-B6F1-4638-BCEC-D170743B2BA2}"/>
              </a:ext>
            </a:extLst>
          </p:cNvPr>
          <p:cNvSpPr/>
          <p:nvPr/>
        </p:nvSpPr>
        <p:spPr>
          <a:xfrm>
            <a:off x="5221482" y="2460199"/>
            <a:ext cx="1372203" cy="556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50" dirty="0"/>
              <a:t>Neurons</a:t>
            </a:r>
          </a:p>
        </p:txBody>
      </p:sp>
      <p:sp>
        <p:nvSpPr>
          <p:cNvPr id="5" name="Rectangle 4">
            <a:extLst>
              <a:ext uri="{FF2B5EF4-FFF2-40B4-BE49-F238E27FC236}">
                <a16:creationId xmlns:a16="http://schemas.microsoft.com/office/drawing/2014/main" id="{FF8E6D91-6B0D-480A-826F-0C9FB379EF86}"/>
              </a:ext>
            </a:extLst>
          </p:cNvPr>
          <p:cNvSpPr/>
          <p:nvPr/>
        </p:nvSpPr>
        <p:spPr>
          <a:xfrm>
            <a:off x="8231911" y="2321655"/>
            <a:ext cx="3262834" cy="26534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9" name="Picture 1029" descr="neuron2">
            <a:extLst>
              <a:ext uri="{FF2B5EF4-FFF2-40B4-BE49-F238E27FC236}">
                <a16:creationId xmlns:a16="http://schemas.microsoft.com/office/drawing/2014/main" id="{53F2A342-4856-4F07-ABED-37B6C61976CF}"/>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bwMode="auto">
          <a:xfrm>
            <a:off x="8482203" y="2495622"/>
            <a:ext cx="27622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89BB44-52A6-4E4E-98ED-1BB55B0BC79C}"/>
              </a:ext>
            </a:extLst>
          </p:cNvPr>
          <p:cNvSpPr>
            <a:spLocks noGrp="1"/>
          </p:cNvSpPr>
          <p:nvPr>
            <p:ph type="title"/>
          </p:nvPr>
        </p:nvSpPr>
        <p:spPr/>
        <p:txBody>
          <a:bodyPr>
            <a:normAutofit/>
          </a:bodyPr>
          <a:lstStyle/>
          <a:p>
            <a:r>
              <a:rPr lang="en-GB" altLang="en-US" sz="4000" b="1" cap="none" spc="-73" dirty="0">
                <a:solidFill>
                  <a:srgbClr val="1CADE4"/>
                </a:solidFill>
                <a:latin typeface="Calibri"/>
                <a:ea typeface="+mn-ea"/>
                <a:cs typeface="Calibri"/>
              </a:rPr>
              <a:t>Neuron vs. Node</a:t>
            </a:r>
            <a:br>
              <a:rPr lang="en-GB" altLang="en-US" dirty="0"/>
            </a:br>
            <a:endParaRPr lang="en-US" dirty="0"/>
          </a:p>
        </p:txBody>
      </p:sp>
      <p:pic>
        <p:nvPicPr>
          <p:cNvPr id="12292" name="Picture 4" descr="bio neurone"/>
          <p:cNvPicPr>
            <a:picLocks noChangeAspect="1" noChangeArrowheads="1"/>
          </p:cNvPicPr>
          <p:nvPr/>
        </p:nvPicPr>
        <p:blipFill>
          <a:blip r:embed="rId2">
            <a:extLst>
              <a:ext uri="{28A0092B-C50C-407E-A947-70E740481C1C}">
                <a14:useLocalDpi xmlns:a14="http://schemas.microsoft.com/office/drawing/2010/main" val="0"/>
              </a:ext>
            </a:extLst>
          </a:blip>
          <a:srcRect r="1427"/>
          <a:stretch>
            <a:fillRect/>
          </a:stretch>
        </p:blipFill>
        <p:spPr bwMode="auto">
          <a:xfrm>
            <a:off x="7268874" y="1341202"/>
            <a:ext cx="4360128" cy="22724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ode"/>
          <p:cNvPicPr>
            <a:picLocks noChangeAspect="1" noChangeArrowheads="1"/>
          </p:cNvPicPr>
          <p:nvPr/>
        </p:nvPicPr>
        <p:blipFill>
          <a:blip r:embed="rId3">
            <a:extLst>
              <a:ext uri="{28A0092B-C50C-407E-A947-70E740481C1C}">
                <a14:useLocalDpi xmlns:a14="http://schemas.microsoft.com/office/drawing/2010/main" val="0"/>
              </a:ext>
            </a:extLst>
          </a:blip>
          <a:srcRect t="11864"/>
          <a:stretch>
            <a:fillRect/>
          </a:stretch>
        </p:blipFill>
        <p:spPr bwMode="auto">
          <a:xfrm>
            <a:off x="7159121" y="3690452"/>
            <a:ext cx="4360128" cy="2540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8583" y="2136180"/>
            <a:ext cx="4745581" cy="3108543"/>
          </a:xfrm>
          <a:prstGeom prst="rect">
            <a:avLst/>
          </a:prstGeom>
          <a:noFill/>
        </p:spPr>
        <p:txBody>
          <a:bodyPr wrap="square" rtlCol="0">
            <a:spAutoFit/>
          </a:bodyPr>
          <a:lstStyle/>
          <a:p>
            <a:r>
              <a:rPr lang="en-US" sz="2800" dirty="0">
                <a:solidFill>
                  <a:schemeClr val="tx1">
                    <a:lumMod val="85000"/>
                    <a:lumOff val="15000"/>
                  </a:schemeClr>
                </a:solidFill>
              </a:rPr>
              <a:t>Neuron in Brain</a:t>
            </a: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r>
              <a:rPr lang="en-US" sz="2800" dirty="0">
                <a:solidFill>
                  <a:schemeClr val="tx1">
                    <a:lumMod val="85000"/>
                    <a:lumOff val="15000"/>
                  </a:schemeClr>
                </a:solidFill>
              </a:rPr>
              <a:t>A Neuron/Node in Artificial Neural Network</a:t>
            </a:r>
          </a:p>
        </p:txBody>
      </p:sp>
    </p:spTree>
    <p:extLst>
      <p:ext uri="{BB962C8B-B14F-4D97-AF65-F5344CB8AC3E}">
        <p14:creationId xmlns:p14="http://schemas.microsoft.com/office/powerpoint/2010/main" val="32692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A7D1-5911-4F1E-AC16-DE8E425230AE}"/>
              </a:ext>
            </a:extLst>
          </p:cNvPr>
          <p:cNvSpPr>
            <a:spLocks noGrp="1"/>
          </p:cNvSpPr>
          <p:nvPr>
            <p:ph type="title"/>
          </p:nvPr>
        </p:nvSpPr>
        <p:spPr/>
        <p:txBody>
          <a:bodyPr/>
          <a:lstStyle/>
          <a:p>
            <a:r>
              <a:rPr lang="en-GB" altLang="en-US" sz="4000" b="1" cap="none" spc="-73" dirty="0">
                <a:solidFill>
                  <a:srgbClr val="1CADE4"/>
                </a:solidFill>
                <a:latin typeface="Calibri"/>
                <a:ea typeface="+mn-ea"/>
                <a:cs typeface="Calibri"/>
              </a:rPr>
              <a:t>Synapse vs. weight</a:t>
            </a:r>
            <a:endParaRPr lang="en-US" sz="4000" b="1" cap="none" spc="-73" dirty="0">
              <a:solidFill>
                <a:srgbClr val="1CADE4"/>
              </a:solidFill>
              <a:latin typeface="Calibri"/>
              <a:ea typeface="+mn-ea"/>
              <a:cs typeface="Calibri"/>
            </a:endParaRPr>
          </a:p>
        </p:txBody>
      </p:sp>
      <p:pic>
        <p:nvPicPr>
          <p:cNvPr id="15364" name="Picture 4" descr="bio synapse"/>
          <p:cNvPicPr>
            <a:picLocks noChangeAspect="1" noChangeArrowheads="1"/>
          </p:cNvPicPr>
          <p:nvPr/>
        </p:nvPicPr>
        <p:blipFill>
          <a:blip r:embed="rId2">
            <a:extLst>
              <a:ext uri="{28A0092B-C50C-407E-A947-70E740481C1C}">
                <a14:useLocalDpi xmlns:a14="http://schemas.microsoft.com/office/drawing/2010/main" val="0"/>
              </a:ext>
            </a:extLst>
          </a:blip>
          <a:srcRect r="243"/>
          <a:stretch>
            <a:fillRect/>
          </a:stretch>
        </p:blipFill>
        <p:spPr bwMode="auto">
          <a:xfrm>
            <a:off x="1023938" y="3071607"/>
            <a:ext cx="4572000" cy="2263775"/>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we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63" y="3401569"/>
            <a:ext cx="42513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2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GB" altLang="en-US" sz="4000" b="1" cap="none" spc="-73" dirty="0">
                <a:solidFill>
                  <a:srgbClr val="1CADE4"/>
                </a:solidFill>
                <a:latin typeface="Calibri"/>
                <a:ea typeface="+mn-ea"/>
                <a:cs typeface="Calibri"/>
              </a:rPr>
              <a:t>Architecture of Neural Network</a:t>
            </a:r>
          </a:p>
        </p:txBody>
      </p:sp>
      <p:sp>
        <p:nvSpPr>
          <p:cNvPr id="11267" name="Rectangle 3"/>
          <p:cNvSpPr>
            <a:spLocks noGrp="1" noChangeArrowheads="1"/>
          </p:cNvSpPr>
          <p:nvPr>
            <p:ph sz="quarter" idx="13"/>
          </p:nvPr>
        </p:nvSpPr>
        <p:spPr>
          <a:xfrm>
            <a:off x="1023938" y="2222090"/>
            <a:ext cx="4120717" cy="3328965"/>
          </a:xfrm>
        </p:spPr>
        <p:txBody>
          <a:bodyPr/>
          <a:lstStyle/>
          <a:p>
            <a:r>
              <a:rPr lang="en-US" sz="2400" dirty="0"/>
              <a:t>A typical neural network contains a large number of artificial neurons called units arranged in a series of layers.</a:t>
            </a:r>
            <a:endParaRPr lang="en-GB" altLang="en-US"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A91B339-29C8-4699-B3CE-0972C3937CBE}"/>
              </a:ext>
            </a:extLst>
          </p:cNvPr>
          <p:cNvPicPr>
            <a:picLocks noChangeAspect="1"/>
          </p:cNvPicPr>
          <p:nvPr/>
        </p:nvPicPr>
        <p:blipFill>
          <a:blip r:embed="rId2"/>
          <a:stretch>
            <a:fillRect/>
          </a:stretch>
        </p:blipFill>
        <p:spPr>
          <a:xfrm>
            <a:off x="5430935" y="1570182"/>
            <a:ext cx="6278819" cy="4469921"/>
          </a:xfrm>
          <a:prstGeom prst="rect">
            <a:avLst/>
          </a:prstGeom>
        </p:spPr>
      </p:pic>
    </p:spTree>
    <p:extLst>
      <p:ext uri="{BB962C8B-B14F-4D97-AF65-F5344CB8AC3E}">
        <p14:creationId xmlns:p14="http://schemas.microsoft.com/office/powerpoint/2010/main" val="105923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3119</TotalTime>
  <Words>1044</Words>
  <Application>Microsoft Office PowerPoint</Application>
  <PresentationFormat>Widescreen</PresentationFormat>
  <Paragraphs>225</Paragraphs>
  <Slides>34</Slides>
  <Notes>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Cambria Math</vt:lpstr>
      <vt:lpstr>Courier New</vt:lpstr>
      <vt:lpstr>Segoe UI</vt:lpstr>
      <vt:lpstr>Segoe UI Light</vt:lpstr>
      <vt:lpstr>Tahoma</vt:lpstr>
      <vt:lpstr>Tw Cen MT</vt:lpstr>
      <vt:lpstr>Tw Cen MT Condensed</vt:lpstr>
      <vt:lpstr>Wingdings</vt:lpstr>
      <vt:lpstr>Wingdings 3</vt:lpstr>
      <vt:lpstr>Integral</vt:lpstr>
      <vt:lpstr>Artificial Neural Networks</vt:lpstr>
      <vt:lpstr>Agenda </vt:lpstr>
      <vt:lpstr>Artificial Neural Networks</vt:lpstr>
      <vt:lpstr>Neural networks learn from examples</vt:lpstr>
      <vt:lpstr>Introduction to Neuron</vt:lpstr>
      <vt:lpstr>Information exchange b/w Neurons</vt:lpstr>
      <vt:lpstr>Neuron vs. Node </vt:lpstr>
      <vt:lpstr>Synapse vs. weight</vt:lpstr>
      <vt:lpstr>Architecture of Neural Network</vt:lpstr>
      <vt:lpstr>Elements of Neural Networks </vt:lpstr>
      <vt:lpstr>The Single Neuron Structure</vt:lpstr>
      <vt:lpstr>Bias as extra input</vt:lpstr>
      <vt:lpstr>What are Activation Functions?</vt:lpstr>
      <vt:lpstr>Sigmoid Function  </vt:lpstr>
      <vt:lpstr>Hyperbolic Tangent function  </vt:lpstr>
      <vt:lpstr>ReLu- Rectified Linear units  </vt:lpstr>
      <vt:lpstr>Leaky ReLu  </vt:lpstr>
      <vt:lpstr>PowerPoint Presentation</vt:lpstr>
      <vt:lpstr>Network Architecture</vt:lpstr>
      <vt:lpstr>Single Layer Feed-forward </vt:lpstr>
      <vt:lpstr>Multi Layer Feed-forward </vt:lpstr>
      <vt:lpstr> Recurrent Network</vt:lpstr>
      <vt:lpstr>Network Architecture</vt:lpstr>
      <vt:lpstr>Neural Network Types</vt:lpstr>
      <vt:lpstr>Neural Network for Machine Learning</vt:lpstr>
      <vt:lpstr>Neural Network for Deep Learning</vt:lpstr>
      <vt:lpstr>How many hidden Neurons?</vt:lpstr>
      <vt:lpstr>Advantages of Neural Networks</vt:lpstr>
      <vt:lpstr>Limitations of Neural Networks</vt:lpstr>
      <vt:lpstr>Applications of Neural Networks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Fit Line</dc:title>
  <dc:creator>Anshu Pandey</dc:creator>
  <cp:lastModifiedBy>Anshu Pandey</cp:lastModifiedBy>
  <cp:revision>72</cp:revision>
  <dcterms:created xsi:type="dcterms:W3CDTF">2017-06-29T12:58:44Z</dcterms:created>
  <dcterms:modified xsi:type="dcterms:W3CDTF">2018-01-19T12:01:53Z</dcterms:modified>
</cp:coreProperties>
</file>